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2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68A1B-7A3A-48E7-915A-328F05C567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0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C65A0-075B-41BD-B337-54D8C104E2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0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4354-8023-4AD0-BA7C-105DB4899F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21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6297-2CCB-4682-B1CB-2ECB1D59FF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6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68A1B-7A3A-48E7-915A-328F05C567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28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22ECC-7C1E-4625-AB4F-B12C709F6D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77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A2507-DE1B-4E91-BE99-4236753C7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97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9C5EE-E0C1-48E8-9109-17953E999C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26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F058-9C84-450E-9805-3083A6A67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65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E256D-0F50-480F-B5B9-D6040BD1E0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49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09EA-2C61-4D7C-BBEC-D78A2A5A6B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5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22ECC-7C1E-4625-AB4F-B12C709F6D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82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5C602-4BAD-4D44-ADC6-FBD3179E5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7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DF1F0-021E-4528-B2D0-9CA43A27F9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02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C65A0-075B-41BD-B337-54D8C104E2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48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4354-8023-4AD0-BA7C-105DB4899F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76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6297-2CCB-4682-B1CB-2ECB1D59FF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3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A2507-DE1B-4E91-BE99-4236753C7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2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9C5EE-E0C1-48E8-9109-17953E999C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2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F058-9C84-450E-9805-3083A6A67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1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E256D-0F50-480F-B5B9-D6040BD1E0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09EA-2C61-4D7C-BBEC-D78A2A5A6B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2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5C602-4BAD-4D44-ADC6-FBD3179E5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6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DF1F0-021E-4528-B2D0-9CA43A27F9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5E8DC2-013A-407C-B0AE-BF2C1540E01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1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5E8DC2-013A-407C-B0AE-BF2C1540E01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2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http://nikolsk.shkola.hc.ru/images/p026_1_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5888"/>
            <a:ext cx="58324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http://static.freepik.com/free-photo/icon-with-question-mark_17-1225102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0487"/>
            <a:ext cx="3456383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0487"/>
            <a:ext cx="4968875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2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11430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b="1" dirty="0">
                <a:latin typeface="Tahoma" pitchFamily="34" charset="0"/>
              </a:rPr>
              <a:t>ФГОС: каким образом можно получить новый результат?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5288" y="1412875"/>
            <a:ext cx="856932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3000" b="1" dirty="0">
                <a:solidFill>
                  <a:srgbClr val="2B03F5"/>
                </a:solidFill>
                <a:latin typeface="Times New Roman" pitchFamily="18" charset="0"/>
              </a:rPr>
              <a:t>организовать </a:t>
            </a:r>
            <a:r>
              <a:rPr lang="ru-RU" sz="3000" b="1" u="sng" dirty="0">
                <a:solidFill>
                  <a:srgbClr val="0000FF"/>
                </a:solidFill>
                <a:latin typeface="Times New Roman" pitchFamily="18" charset="0"/>
              </a:rPr>
              <a:t>ДЕЯТЕЛЬНОСТЬ</a:t>
            </a:r>
            <a:r>
              <a:rPr lang="ru-RU" sz="3000" b="1" dirty="0">
                <a:solidFill>
                  <a:srgbClr val="2B03F5"/>
                </a:solidFill>
                <a:latin typeface="Times New Roman" pitchFamily="18" charset="0"/>
              </a:rPr>
              <a:t> учеников: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5734050"/>
            <a:ext cx="9144000" cy="1189038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/>
              <a:t>СОВРЕМЕННЫЕ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800" b="1" dirty="0"/>
              <a:t>ОБРАЗОВАТЕЛЬНЫХ ТЕХНОЛОГИИ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4797425"/>
            <a:ext cx="9144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2B03F5"/>
                </a:solidFill>
              </a:rPr>
              <a:t>умение</a:t>
            </a:r>
            <a:r>
              <a:rPr lang="ru-RU" sz="2400" dirty="0">
                <a:solidFill>
                  <a:srgbClr val="2B03F5"/>
                </a:solidFill>
              </a:rPr>
              <a:t> </a:t>
            </a:r>
            <a:r>
              <a:rPr lang="ru-RU" sz="2400" b="1" dirty="0">
                <a:solidFill>
                  <a:srgbClr val="2B03F5"/>
                </a:solidFill>
              </a:rPr>
              <a:t>решать учебные задачи</a:t>
            </a:r>
            <a:r>
              <a:rPr lang="ru-RU" sz="2400" dirty="0"/>
              <a:t> на основе сформированных предметных и универсальных способов действий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1400" dirty="0"/>
              <a:t>(</a:t>
            </a:r>
            <a:r>
              <a:rPr lang="ru-RU" sz="1400" dirty="0" err="1"/>
              <a:t>КИМы</a:t>
            </a:r>
            <a:r>
              <a:rPr lang="ru-RU" sz="1400" dirty="0"/>
              <a:t>: вместо проверки знаний - проверка умений ими пользоваться!)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2205038"/>
            <a:ext cx="291623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>
                <a:solidFill>
                  <a:srgbClr val="2B03F5"/>
                </a:solidFill>
              </a:rPr>
              <a:t>способность к самоорганизации</a:t>
            </a:r>
            <a:r>
              <a:rPr lang="ru-RU" sz="2400" dirty="0"/>
              <a:t> в решении учебных задач. </a:t>
            </a:r>
          </a:p>
          <a:p>
            <a:pPr eaLnBrk="1" hangingPunct="1">
              <a:spcBef>
                <a:spcPct val="50000"/>
              </a:spcBef>
            </a:pPr>
            <a:endParaRPr lang="ru-RU" sz="2400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775657" y="2205038"/>
            <a:ext cx="21957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2400" b="1" dirty="0">
                <a:solidFill>
                  <a:srgbClr val="2B03F5"/>
                </a:solidFill>
              </a:rPr>
              <a:t>прогресс</a:t>
            </a:r>
            <a:r>
              <a:rPr lang="ru-RU" sz="2400" b="1" i="1" dirty="0">
                <a:solidFill>
                  <a:srgbClr val="2B03F5"/>
                </a:solidFill>
              </a:rPr>
              <a:t> </a:t>
            </a:r>
            <a:r>
              <a:rPr lang="ru-RU" sz="2400" b="1" dirty="0">
                <a:solidFill>
                  <a:srgbClr val="2B03F5"/>
                </a:solidFill>
              </a:rPr>
              <a:t>в личностном развитии</a:t>
            </a:r>
            <a:endParaRPr lang="ru-RU" sz="2400" dirty="0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58975"/>
            <a:ext cx="37433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36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nimBg="1"/>
      <p:bldP spid="14340" grpId="0" animBg="1"/>
      <p:bldP spid="14341" grpId="0"/>
      <p:bldP spid="14342" grpId="0"/>
      <p:bldP spid="143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89742"/>
            <a:ext cx="7992889" cy="473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589240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???????????????????                                   !!!!!!!!!!!!!!!!!!!!!!!!!!!!!!!!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3311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354006"/>
              </p:ext>
            </p:extLst>
          </p:nvPr>
        </p:nvGraphicFramePr>
        <p:xfrm>
          <a:off x="539552" y="620688"/>
          <a:ext cx="8136904" cy="5549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6336704"/>
              </a:tblGrid>
              <a:tr h="4583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терминология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8356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ГОС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2000" b="1" dirty="0" smtClean="0"/>
                        <a:t>государственный образовательный                                            стандарт   (2004 г.)</a:t>
                      </a:r>
                      <a:endParaRPr lang="ru-RU" sz="2000" b="1" dirty="0" smtClean="0"/>
                    </a:p>
                  </a:txBody>
                  <a:tcPr/>
                </a:tc>
              </a:tr>
              <a:tr h="4583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ФГОС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– федеральный государственный образовательный                                            стандарт </a:t>
                      </a:r>
                    </a:p>
                    <a:p>
                      <a:endParaRPr lang="ru-RU" sz="2000" b="1" dirty="0" smtClean="0"/>
                    </a:p>
                  </a:txBody>
                  <a:tcPr/>
                </a:tc>
              </a:tr>
              <a:tr h="4583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ФГОС НОО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ФГОС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начального общего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образования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83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ФГОС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 ФГОС основного общего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образования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8356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УУД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универсальные учебные умения 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8356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ООП  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 основная образовательная программа 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8356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ОУ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 образовательное учреждение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99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6156176" y="4703937"/>
            <a:ext cx="2592537" cy="8002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</a:rPr>
              <a:t>Требования </a:t>
            </a:r>
            <a:r>
              <a:rPr lang="ru-RU" b="1" dirty="0">
                <a:solidFill>
                  <a:srgbClr val="000000"/>
                </a:solidFill>
              </a:rPr>
              <a:t>к </a:t>
            </a:r>
            <a:endParaRPr lang="ru-RU" b="1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кадрам</a:t>
            </a:r>
            <a:r>
              <a:rPr lang="ru-RU" sz="1400" dirty="0">
                <a:solidFill>
                  <a:srgbClr val="000000"/>
                </a:solidFill>
              </a:rPr>
              <a:t>, финансам, оборудованию и </a:t>
            </a:r>
            <a:r>
              <a:rPr lang="ru-RU" sz="1400" dirty="0" err="1">
                <a:solidFill>
                  <a:srgbClr val="000000"/>
                </a:solidFill>
              </a:rPr>
              <a:t>и</a:t>
            </a:r>
            <a:r>
              <a:rPr lang="ru-RU" sz="1400" dirty="0">
                <a:solidFill>
                  <a:srgbClr val="000000"/>
                </a:solidFill>
              </a:rPr>
              <a:t> т.д.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52400" y="762000"/>
            <a:ext cx="8763000" cy="1645444"/>
          </a:xfrm>
          <a:prstGeom prst="rect">
            <a:avLst/>
          </a:prstGeom>
          <a:solidFill>
            <a:srgbClr val="FFFFCC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sz="2500" b="1" dirty="0">
                <a:solidFill>
                  <a:srgbClr val="000000"/>
                </a:solidFill>
                <a:latin typeface="Verdana" pitchFamily="34" charset="0"/>
              </a:rPr>
              <a:t>КАКИЕ ДОКУМЕНТЫ СОСТАВЛЯЮТ ФГОС?</a:t>
            </a:r>
            <a:endParaRPr lang="ru-RU" sz="25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838200"/>
            <a:ext cx="922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200" b="1">
                <a:solidFill>
                  <a:srgbClr val="000000"/>
                </a:solidFill>
              </a:rPr>
              <a:t>ФГОС – это совокупность требований к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95536" y="1531361"/>
            <a:ext cx="22098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СТРУКТУРЕ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895600" y="1526382"/>
            <a:ext cx="243840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РЕЗУЛЬТАТАМ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126456" y="2040732"/>
            <a:ext cx="472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основной образовательной программы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635770" y="1526815"/>
            <a:ext cx="312420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УСЛОВИЯМ реализации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74859" y="2509260"/>
            <a:ext cx="7848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ВЕДОМСТВЕННЫЕ ДОКУМЕНТЫ                      </a:t>
            </a:r>
            <a:r>
              <a:rPr lang="ru-RU" sz="1400" b="1" dirty="0">
                <a:solidFill>
                  <a:srgbClr val="000000"/>
                </a:solidFill>
              </a:rPr>
              <a:t>(конкретизируют, дополняют, регламентируют, создают правовую основу ФГОС)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850856" y="3380057"/>
            <a:ext cx="2093168" cy="10772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</a:rPr>
              <a:t>БУП (базисный учебный план)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когда, что и сколько изучать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49559" y="3355632"/>
            <a:ext cx="2362200" cy="10772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</a:rPr>
              <a:t>Фундаментальное ядро</a:t>
            </a:r>
            <a:r>
              <a:rPr lang="ru-RU" dirty="0" smtClean="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что </a:t>
            </a:r>
            <a:r>
              <a:rPr lang="ru-RU" sz="1400" dirty="0">
                <a:solidFill>
                  <a:srgbClr val="000000"/>
                </a:solidFill>
              </a:rPr>
              <a:t>знать к окончанию школы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718844" y="3361473"/>
            <a:ext cx="1944687" cy="10310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ts val="1800"/>
              </a:spcAft>
            </a:pPr>
            <a:r>
              <a:rPr lang="ru-RU" b="1" dirty="0">
                <a:solidFill>
                  <a:srgbClr val="000000"/>
                </a:solidFill>
              </a:rPr>
              <a:t>Модель оценки</a:t>
            </a:r>
            <a:r>
              <a:rPr lang="ru-RU" dirty="0">
                <a:solidFill>
                  <a:srgbClr val="000000"/>
                </a:solidFill>
              </a:rPr>
              <a:t>      </a:t>
            </a:r>
            <a:endParaRPr lang="ru-RU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как </a:t>
            </a:r>
            <a:r>
              <a:rPr lang="ru-RU" sz="1400" dirty="0">
                <a:solidFill>
                  <a:srgbClr val="000000"/>
                </a:solidFill>
              </a:rPr>
              <a:t>оценивать результат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28600" y="4653136"/>
            <a:ext cx="2831232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</a:rPr>
              <a:t>Примерные рабочие программы по </a:t>
            </a:r>
            <a:r>
              <a:rPr lang="ru-RU" b="1" dirty="0" err="1" smtClean="0">
                <a:solidFill>
                  <a:srgbClr val="000000"/>
                </a:solidFill>
              </a:rPr>
              <a:t>предме</a:t>
            </a:r>
            <a:r>
              <a:rPr lang="ru-RU" b="1" dirty="0" smtClean="0">
                <a:solidFill>
                  <a:srgbClr val="000000"/>
                </a:solidFill>
              </a:rPr>
              <a:t>-там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что должно быть изучено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313906" y="4679597"/>
            <a:ext cx="2592388" cy="8617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</a:rPr>
              <a:t>Программа развития УУД</a:t>
            </a:r>
            <a:r>
              <a:rPr lang="ru-RU" dirty="0">
                <a:solidFill>
                  <a:srgbClr val="000000"/>
                </a:solidFill>
              </a:rPr>
              <a:t>   </a:t>
            </a:r>
            <a:r>
              <a:rPr lang="ru-RU" sz="1400" dirty="0" smtClean="0">
                <a:solidFill>
                  <a:srgbClr val="000000"/>
                </a:solidFill>
              </a:rPr>
              <a:t>чему должны </a:t>
            </a:r>
            <a:r>
              <a:rPr lang="ru-RU" sz="1400" dirty="0" err="1" smtClean="0">
                <a:solidFill>
                  <a:srgbClr val="000000"/>
                </a:solidFill>
              </a:rPr>
              <a:t>нау-читься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на всех предметах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654631" y="3361473"/>
            <a:ext cx="1940719" cy="9387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ts val="2160"/>
              </a:lnSpc>
              <a:spcAft>
                <a:spcPts val="3600"/>
              </a:spcAft>
            </a:pPr>
            <a:r>
              <a:rPr lang="ru-RU" b="1" dirty="0" smtClean="0">
                <a:solidFill>
                  <a:srgbClr val="000000"/>
                </a:solidFill>
              </a:rPr>
              <a:t>Федеральный </a:t>
            </a:r>
            <a:r>
              <a:rPr lang="ru-RU" b="1" dirty="0">
                <a:solidFill>
                  <a:srgbClr val="000000"/>
                </a:solidFill>
              </a:rPr>
              <a:t>перечень </a:t>
            </a:r>
            <a:r>
              <a:rPr lang="ru-RU" b="1" dirty="0" smtClean="0">
                <a:solidFill>
                  <a:srgbClr val="000000"/>
                </a:solidFill>
              </a:rPr>
              <a:t>учебников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228600" y="5694507"/>
            <a:ext cx="8520113" cy="692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80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</a:rPr>
              <a:t>Программа духовно-нравственного развития и воспитания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</a:rPr>
              <a:t>какие ценности вырастит в себе ребенок</a:t>
            </a:r>
          </a:p>
        </p:txBody>
      </p:sp>
    </p:spTree>
    <p:extLst>
      <p:ext uri="{BB962C8B-B14F-4D97-AF65-F5344CB8AC3E}">
        <p14:creationId xmlns:p14="http://schemas.microsoft.com/office/powerpoint/2010/main" val="195386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 animBg="1"/>
      <p:bldP spid="17419" grpId="0" animBg="1"/>
      <p:bldP spid="17412" grpId="0"/>
      <p:bldP spid="17414" grpId="0" animBg="1"/>
      <p:bldP spid="17415" grpId="0" animBg="1"/>
      <p:bldP spid="17416" grpId="0"/>
      <p:bldP spid="17417" grpId="0" animBg="1"/>
      <p:bldP spid="17420" grpId="0"/>
      <p:bldP spid="17421" grpId="0" animBg="1"/>
      <p:bldP spid="17422" grpId="0" animBg="1"/>
      <p:bldP spid="17423" grpId="0" animBg="1"/>
      <p:bldP spid="17425" grpId="0" animBg="1"/>
      <p:bldP spid="17426" grpId="0" animBg="1"/>
      <p:bldP spid="17427" grpId="0" animBg="1"/>
      <p:bldP spid="174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33795" name="Группа 16"/>
          <p:cNvGrpSpPr>
            <a:grpSpLocks/>
          </p:cNvGrpSpPr>
          <p:nvPr/>
        </p:nvGrpSpPr>
        <p:grpSpPr bwMode="auto">
          <a:xfrm>
            <a:off x="1403350" y="3068638"/>
            <a:ext cx="6697663" cy="2447925"/>
            <a:chOff x="899592" y="2780928"/>
            <a:chExt cx="6696744" cy="244827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899592" y="5229200"/>
              <a:ext cx="2231719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3131311" y="4076512"/>
              <a:ext cx="0" cy="11526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131311" y="4076512"/>
              <a:ext cx="2233307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5364617" y="2780928"/>
              <a:ext cx="0" cy="12955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364617" y="2780928"/>
              <a:ext cx="2231719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1403648" y="5085184"/>
            <a:ext cx="164981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понял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3573016"/>
            <a:ext cx="365798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Требуется небольшая</a:t>
            </a:r>
          </a:p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помощь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940152" y="2564904"/>
            <a:ext cx="2653547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Хорошо усвоил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75519" y="836712"/>
            <a:ext cx="249837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Лесенка</a:t>
            </a:r>
          </a:p>
        </p:txBody>
      </p:sp>
      <p:grpSp>
        <p:nvGrpSpPr>
          <p:cNvPr id="33800" name="Группа 33"/>
          <p:cNvGrpSpPr>
            <a:grpSpLocks/>
          </p:cNvGrpSpPr>
          <p:nvPr/>
        </p:nvGrpSpPr>
        <p:grpSpPr bwMode="auto">
          <a:xfrm>
            <a:off x="323850" y="549275"/>
            <a:ext cx="2592388" cy="2447925"/>
            <a:chOff x="611560" y="620688"/>
            <a:chExt cx="2592288" cy="2448272"/>
          </a:xfrm>
        </p:grpSpPr>
        <p:pic>
          <p:nvPicPr>
            <p:cNvPr id="33804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124744"/>
              <a:ext cx="1728192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05" name="Группа 25"/>
            <p:cNvGrpSpPr>
              <a:grpSpLocks/>
            </p:cNvGrpSpPr>
            <p:nvPr/>
          </p:nvGrpSpPr>
          <p:grpSpPr bwMode="auto">
            <a:xfrm>
              <a:off x="1979712" y="836712"/>
              <a:ext cx="1008112" cy="1368152"/>
              <a:chOff x="4355976" y="4581128"/>
              <a:chExt cx="1008112" cy="1368152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4356196" y="4581035"/>
                <a:ext cx="1008024" cy="431861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dirty="0">
                    <a:solidFill>
                      <a:srgbClr val="FF0000"/>
                    </a:solidFill>
                  </a:rPr>
                  <a:t>5</a:t>
                </a:r>
                <a:endParaRPr lang="ru-RU" sz="28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4787979" y="5012896"/>
                <a:ext cx="0" cy="936758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1979932" y="620688"/>
              <a:ext cx="1223916" cy="863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807" name="Группа 26"/>
            <p:cNvGrpSpPr>
              <a:grpSpLocks/>
            </p:cNvGrpSpPr>
            <p:nvPr/>
          </p:nvGrpSpPr>
          <p:grpSpPr bwMode="auto">
            <a:xfrm>
              <a:off x="827584" y="908720"/>
              <a:ext cx="1008112" cy="1368152"/>
              <a:chOff x="4355976" y="4581128"/>
              <a:chExt cx="1008112" cy="1368152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4355844" y="4580475"/>
                <a:ext cx="1008024" cy="431861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dirty="0">
                    <a:solidFill>
                      <a:srgbClr val="FF0000"/>
                    </a:solidFill>
                  </a:rPr>
                  <a:t>4</a:t>
                </a:r>
                <a:endParaRPr lang="ru-RU" sz="28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4787627" y="5012336"/>
                <a:ext cx="0" cy="936758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611560" y="765171"/>
              <a:ext cx="1223916" cy="863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801" name="Рисунок 25" descr="http://forumsmile.ru/u/b/b/5/bb5aec1bfc6477c2033e00834b3914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732463"/>
            <a:ext cx="10080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Рисунок 26" descr="http://forumsmile.ru/u/f/9/8/f98dd3544f543e66aa80e44cd2832db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508500"/>
            <a:ext cx="100806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Рисунок 30" descr="http://forumsmile.ru/u/7/e/9/7e93a793736a7868302120656ea848b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5756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6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Итоговая оценка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785813"/>
            <a:ext cx="3643312" cy="5715000"/>
          </a:xfrm>
        </p:spPr>
        <p:txBody>
          <a:bodyPr/>
          <a:lstStyle/>
          <a:p>
            <a:pPr>
              <a:buFontTx/>
              <a:buNone/>
            </a:pPr>
            <a:endParaRPr lang="ru-RU" sz="2400" smtClean="0">
              <a:cs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2069" y="1118057"/>
            <a:ext cx="3571875" cy="4826257"/>
          </a:xfrm>
          <a:solidFill>
            <a:schemeClr val="accent5"/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Крест 6"/>
          <p:cNvSpPr/>
          <p:nvPr/>
        </p:nvSpPr>
        <p:spPr>
          <a:xfrm>
            <a:off x="4357688" y="3000375"/>
            <a:ext cx="785812" cy="71437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D0690"/>
              </a:solidFill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15875"/>
            <a:ext cx="9001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" name="TextBox 8"/>
          <p:cNvSpPr txBox="1"/>
          <p:nvPr/>
        </p:nvSpPr>
        <p:spPr>
          <a:xfrm>
            <a:off x="500063" y="1143000"/>
            <a:ext cx="3856037" cy="4893647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00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333399">
                    <a:lumMod val="75000"/>
                  </a:srgbClr>
                </a:solidFill>
                <a:cs typeface="Arial" pitchFamily="34" charset="0"/>
              </a:rPr>
              <a:t>Результаты промежуточной аттестации: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333399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333399">
                    <a:lumMod val="75000"/>
                  </a:srgbClr>
                </a:solidFill>
                <a:cs typeface="Arial" pitchFamily="34" charset="0"/>
              </a:rPr>
              <a:t>внутришкольный</a:t>
            </a:r>
            <a:r>
              <a:rPr lang="ru-RU" sz="2400" dirty="0" smtClean="0">
                <a:solidFill>
                  <a:srgbClr val="333399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ru-RU" sz="2400" dirty="0">
                <a:solidFill>
                  <a:srgbClr val="333399">
                    <a:lumMod val="75000"/>
                  </a:srgbClr>
                </a:solidFill>
                <a:cs typeface="Arial" pitchFamily="34" charset="0"/>
              </a:rPr>
              <a:t>мониторинг;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333399">
                    <a:lumMod val="75000"/>
                  </a:srgbClr>
                </a:solidFill>
                <a:cs typeface="Arial" pitchFamily="34" charset="0"/>
              </a:rPr>
              <a:t> отражают </a:t>
            </a:r>
            <a:r>
              <a:rPr lang="ru-RU" sz="2400" dirty="0">
                <a:solidFill>
                  <a:srgbClr val="333399">
                    <a:lumMod val="75000"/>
                  </a:srgbClr>
                </a:solidFill>
                <a:cs typeface="Arial" pitchFamily="34" charset="0"/>
              </a:rPr>
              <a:t>динамику формирования способности к решению задач и навыков проектной деятельности;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333399">
                    <a:lumMod val="75000"/>
                  </a:srgbClr>
                </a:solidFill>
                <a:cs typeface="Arial" pitchFamily="34" charset="0"/>
              </a:rPr>
              <a:t> внутренняя </a:t>
            </a:r>
            <a:r>
              <a:rPr lang="ru-RU" sz="2400" dirty="0">
                <a:solidFill>
                  <a:srgbClr val="333399">
                    <a:lumMod val="75000"/>
                  </a:srgbClr>
                </a:solidFill>
                <a:cs typeface="Arial" pitchFamily="34" charset="0"/>
              </a:rPr>
              <a:t>оценка (в ходе совместной оценочной деятельности)</a:t>
            </a:r>
            <a:endParaRPr lang="ru-RU" sz="2400" dirty="0">
              <a:solidFill>
                <a:srgbClr val="333399">
                  <a:lumMod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0" y="1143000"/>
            <a:ext cx="3643313" cy="48936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333399">
                    <a:lumMod val="75000"/>
                  </a:srgbClr>
                </a:solidFill>
                <a:cs typeface="Arial" pitchFamily="34" charset="0"/>
              </a:rPr>
              <a:t>Результаты итоговой аттестации (в т.ч. государственной):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333399">
                    <a:lumMod val="75000"/>
                  </a:srgbClr>
                </a:solidFill>
                <a:cs typeface="Arial" pitchFamily="34" charset="0"/>
              </a:rPr>
              <a:t> уровень </a:t>
            </a:r>
            <a:r>
              <a:rPr lang="ru-RU" sz="2400" dirty="0">
                <a:solidFill>
                  <a:srgbClr val="333399">
                    <a:lumMod val="75000"/>
                  </a:srgbClr>
                </a:solidFill>
                <a:cs typeface="Arial" pitchFamily="34" charset="0"/>
              </a:rPr>
              <a:t>достижения предметных и </a:t>
            </a:r>
            <a:r>
              <a:rPr lang="ru-RU" sz="2400" dirty="0" err="1">
                <a:solidFill>
                  <a:srgbClr val="333399">
                    <a:lumMod val="75000"/>
                  </a:srgbClr>
                </a:solidFill>
                <a:cs typeface="Arial" pitchFamily="34" charset="0"/>
              </a:rPr>
              <a:t>метапредметных</a:t>
            </a:r>
            <a:r>
              <a:rPr lang="ru-RU" sz="2400" dirty="0">
                <a:solidFill>
                  <a:srgbClr val="333399">
                    <a:lumMod val="75000"/>
                  </a:srgbClr>
                </a:solidFill>
                <a:cs typeface="Arial" pitchFamily="34" charset="0"/>
              </a:rPr>
              <a:t> результатов;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333399">
                    <a:lumMod val="75000"/>
                  </a:srgbClr>
                </a:solidFill>
                <a:cs typeface="Arial" pitchFamily="34" charset="0"/>
              </a:rPr>
              <a:t> внешняя </a:t>
            </a:r>
            <a:r>
              <a:rPr lang="ru-RU" sz="2400" dirty="0">
                <a:solidFill>
                  <a:srgbClr val="333399">
                    <a:lumMod val="75000"/>
                  </a:srgbClr>
                </a:solidFill>
                <a:cs typeface="Arial" pitchFamily="34" charset="0"/>
              </a:rPr>
              <a:t>оценка</a:t>
            </a:r>
            <a:r>
              <a:rPr lang="ru-RU" sz="2400" i="1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Только </a:t>
            </a: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предметные и </a:t>
            </a:r>
            <a:r>
              <a:rPr lang="ru-RU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метапредметные</a:t>
            </a: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результаты </a:t>
            </a:r>
            <a:endParaRPr lang="ru-RU" dirty="0">
              <a:solidFill>
                <a:srgbClr val="000000">
                  <a:lumMod val="5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8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>
          <a:xfrm>
            <a:off x="464344" y="66687"/>
            <a:ext cx="8229600" cy="431775"/>
          </a:xfrm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УЧЕБНЫЙ ПЛАН ООП ООО ОУ</a:t>
            </a:r>
          </a:p>
        </p:txBody>
      </p:sp>
      <p:sp>
        <p:nvSpPr>
          <p:cNvPr id="40963" name="Объект 1"/>
          <p:cNvSpPr>
            <a:spLocks noGrp="1"/>
          </p:cNvSpPr>
          <p:nvPr>
            <p:ph idx="1"/>
          </p:nvPr>
        </p:nvSpPr>
        <p:spPr>
          <a:xfrm>
            <a:off x="395288" y="1484313"/>
            <a:ext cx="8299450" cy="46815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buFontTx/>
              <a:buChar char="-"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8D0201-8509-44BE-AF7C-AE339E9BC941}" type="slidenum">
              <a:rPr lang="ru-RU" smtClean="0">
                <a:solidFill>
                  <a:srgbClr val="000000"/>
                </a:solidFill>
              </a:rPr>
              <a:pPr eaLnBrk="1" hangingPunct="1"/>
              <a:t>6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15875"/>
            <a:ext cx="9001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725110"/>
              </p:ext>
            </p:extLst>
          </p:nvPr>
        </p:nvGraphicFramePr>
        <p:xfrm>
          <a:off x="539552" y="579688"/>
          <a:ext cx="8154392" cy="5945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3327"/>
                <a:gridCol w="2801065"/>
              </a:tblGrid>
              <a:tr h="74320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Обязательные предметные области и учебные предметы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</a:tr>
              <a:tr h="520244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Филология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(русский язык, родной язык, литература, родная литература, иностранный язык, второй иностранный язык)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Общественно-научные предметы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(история России, всеобщая история, обществознание, география)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 и информатика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(математика, алгебра, геометрия, информатика)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Основы духовно-нравственной  культуры народов России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Естественнонаучные предметы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(физика, биология, химия)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Искусство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(изобразительное искусство, музыка)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(технология)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sz="1800" b="1" baseline="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культура  и основы безопасности жизнедеятельности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(физическая культура, основы безопасности жизнедеятельности)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 предмета «природоведение»;</a:t>
                      </a:r>
                    </a:p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Предметы «биология» и «география» вводятся с 5 класса;</a:t>
                      </a:r>
                    </a:p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 «география» отнесен к образовательной области «общественно-научные предметы».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8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2"/>
          </a:solidFill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ВНЕУРОЧНАЯ         ДЕЯТЕЛЬНОСТЬ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960440"/>
          </a:xfrm>
          <a:solidFill>
            <a:schemeClr val="bg1"/>
          </a:solidFill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/>
              <a:t>организуется по направлениям развития личности (</a:t>
            </a:r>
            <a:r>
              <a:rPr lang="ru-RU" sz="2000" i="1" dirty="0" smtClean="0"/>
              <a:t>духовно-нравственное, физкультурно-спортивное и оздоровительное, социальное, </a:t>
            </a:r>
            <a:r>
              <a:rPr lang="ru-RU" sz="2000" i="1" dirty="0" err="1" smtClean="0"/>
              <a:t>общеинтеллектуаль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ное</a:t>
            </a:r>
            <a:r>
              <a:rPr lang="ru-RU" sz="2000" i="1" dirty="0" smtClean="0"/>
              <a:t>, общекультурное</a:t>
            </a:r>
            <a:r>
              <a:rPr lang="ru-RU" sz="2000" dirty="0" smtClean="0"/>
              <a:t>) в таких формах, как кружки, художественные студии, спортивные клубы и секции, юношеские организации, краеведческая работа, научно-практические конференции, школьные научные общества, олимпиады, поисковые и научные исследования, общественно полезные практики, военно-патриотические объединения и т. д.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895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6156176" y="4703937"/>
            <a:ext cx="2592537" cy="8002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</a:rPr>
              <a:t>Требования к </a:t>
            </a:r>
          </a:p>
          <a:p>
            <a:pPr algn="ctr" eaLnBrk="1" fontAlgn="base" hangingPunct="1"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</a:rPr>
              <a:t>кадрам, финансам, оборудованию и </a:t>
            </a:r>
            <a:r>
              <a:rPr lang="ru-RU" sz="1400" dirty="0" err="1">
                <a:solidFill>
                  <a:srgbClr val="000000"/>
                </a:solidFill>
              </a:rPr>
              <a:t>и</a:t>
            </a:r>
            <a:r>
              <a:rPr lang="ru-RU" sz="1400" dirty="0">
                <a:solidFill>
                  <a:srgbClr val="000000"/>
                </a:solidFill>
              </a:rPr>
              <a:t> т.д.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52400" y="762000"/>
            <a:ext cx="8763000" cy="1645444"/>
          </a:xfrm>
          <a:prstGeom prst="rect">
            <a:avLst/>
          </a:prstGeom>
          <a:solidFill>
            <a:srgbClr val="FFFFCC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sz="2500" b="1" dirty="0">
                <a:solidFill>
                  <a:srgbClr val="000000"/>
                </a:solidFill>
                <a:latin typeface="Verdana" pitchFamily="34" charset="0"/>
              </a:rPr>
              <a:t>КАКИЕ ДОКУМЕНТЫ СОСТАВЛЯЮТ ФГОС?</a:t>
            </a:r>
            <a:endParaRPr lang="ru-RU" sz="25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838200"/>
            <a:ext cx="922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200" b="1">
                <a:solidFill>
                  <a:srgbClr val="000000"/>
                </a:solidFill>
              </a:rPr>
              <a:t>ФГОС – это совокупность требований к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95536" y="1531361"/>
            <a:ext cx="22098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СТРУКТУРЕ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895600" y="1526382"/>
            <a:ext cx="243840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РЕЗУЛЬТАТАМ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126456" y="2040732"/>
            <a:ext cx="472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основной образовательной программы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635770" y="1526815"/>
            <a:ext cx="312420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УСЛОВИЯМ реализации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74859" y="2509260"/>
            <a:ext cx="7848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ВЕДОМСТВЕННЫЕ ДОКУМЕНТЫ                      </a:t>
            </a:r>
            <a:r>
              <a:rPr lang="ru-RU" sz="1400" b="1" dirty="0">
                <a:solidFill>
                  <a:srgbClr val="000000"/>
                </a:solidFill>
              </a:rPr>
              <a:t>(конкретизируют, дополняют, регламентируют, создают правовую основу ФГОС)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850856" y="3380057"/>
            <a:ext cx="2093168" cy="10772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</a:rPr>
              <a:t>БУП (базисный учебный план)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когда, что и сколько изучать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49559" y="3355632"/>
            <a:ext cx="2362200" cy="10772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</a:rPr>
              <a:t>Фундаментальное ядро</a:t>
            </a:r>
            <a:r>
              <a:rPr lang="ru-RU" dirty="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</a:rPr>
              <a:t>что знать к окончанию школы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718844" y="3361473"/>
            <a:ext cx="1944687" cy="10310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ts val="1800"/>
              </a:spcAft>
            </a:pPr>
            <a:r>
              <a:rPr lang="ru-RU" b="1" dirty="0">
                <a:solidFill>
                  <a:srgbClr val="000000"/>
                </a:solidFill>
              </a:rPr>
              <a:t>Модель оценки</a:t>
            </a:r>
            <a:r>
              <a:rPr lang="ru-RU" dirty="0">
                <a:solidFill>
                  <a:srgbClr val="000000"/>
                </a:solidFill>
              </a:rPr>
              <a:t>      </a:t>
            </a:r>
          </a:p>
          <a:p>
            <a:pPr algn="ctr" eaLnBrk="1" fontAlgn="base" hangingPunct="1"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</a:rPr>
              <a:t>как оценивать результат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28600" y="4653136"/>
            <a:ext cx="2831232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</a:rPr>
              <a:t>Примерные рабочие программы по </a:t>
            </a:r>
            <a:r>
              <a:rPr lang="ru-RU" b="1" dirty="0" err="1">
                <a:solidFill>
                  <a:srgbClr val="000000"/>
                </a:solidFill>
              </a:rPr>
              <a:t>предме</a:t>
            </a:r>
            <a:r>
              <a:rPr lang="ru-RU" b="1" dirty="0">
                <a:solidFill>
                  <a:srgbClr val="000000"/>
                </a:solidFill>
              </a:rPr>
              <a:t>-там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что должно быть изучено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313906" y="4679597"/>
            <a:ext cx="2592388" cy="8617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</a:rPr>
              <a:t>Программа развития УУД</a:t>
            </a:r>
            <a:r>
              <a:rPr lang="ru-RU" dirty="0">
                <a:solidFill>
                  <a:srgbClr val="000000"/>
                </a:solidFill>
              </a:rPr>
              <a:t>   </a:t>
            </a:r>
            <a:r>
              <a:rPr lang="ru-RU" sz="1400" dirty="0">
                <a:solidFill>
                  <a:srgbClr val="000000"/>
                </a:solidFill>
              </a:rPr>
              <a:t>чему должны </a:t>
            </a:r>
            <a:r>
              <a:rPr lang="ru-RU" sz="1400" dirty="0" err="1">
                <a:solidFill>
                  <a:srgbClr val="000000"/>
                </a:solidFill>
              </a:rPr>
              <a:t>нау-читься</a:t>
            </a:r>
            <a:r>
              <a:rPr lang="ru-RU" sz="1400" dirty="0">
                <a:solidFill>
                  <a:srgbClr val="000000"/>
                </a:solidFill>
              </a:rPr>
              <a:t> на всех предметах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654631" y="3361473"/>
            <a:ext cx="1940719" cy="9387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ts val="2160"/>
              </a:lnSpc>
              <a:spcAft>
                <a:spcPts val="3600"/>
              </a:spcAft>
            </a:pPr>
            <a:r>
              <a:rPr lang="ru-RU" b="1" dirty="0">
                <a:solidFill>
                  <a:srgbClr val="000000"/>
                </a:solidFill>
              </a:rPr>
              <a:t>Федеральный перечень учебников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228600" y="5694507"/>
            <a:ext cx="8520113" cy="692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80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</a:rPr>
              <a:t>Программа духовно-нравственного развития и воспитания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</a:rPr>
              <a:t>какие ценности вырастит в себе ребенок</a:t>
            </a:r>
          </a:p>
        </p:txBody>
      </p:sp>
    </p:spTree>
    <p:extLst>
      <p:ext uri="{BB962C8B-B14F-4D97-AF65-F5344CB8AC3E}">
        <p14:creationId xmlns:p14="http://schemas.microsoft.com/office/powerpoint/2010/main" val="24305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 animBg="1"/>
      <p:bldP spid="17419" grpId="0" animBg="1"/>
      <p:bldP spid="17412" grpId="0"/>
      <p:bldP spid="17414" grpId="0" animBg="1"/>
      <p:bldP spid="17415" grpId="0" animBg="1"/>
      <p:bldP spid="17416" grpId="0"/>
      <p:bldP spid="17417" grpId="0" animBg="1"/>
      <p:bldP spid="17420" grpId="0"/>
      <p:bldP spid="17421" grpId="0" animBg="1"/>
      <p:bldP spid="17422" grpId="0" animBg="1"/>
      <p:bldP spid="17423" grpId="0" animBg="1"/>
      <p:bldP spid="17425" grpId="0" animBg="1"/>
      <p:bldP spid="17426" grpId="0" animBg="1"/>
      <p:bldP spid="17427" grpId="0" animBg="1"/>
      <p:bldP spid="174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99623"/>
            <a:ext cx="864096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УУД – (универсальные учебные действия) -совокупность способов действия учащегося (а также связанных с ними навыков учебной работы), обеспечивающих его способность к самостоятельному усвоению новых знаний и умений, включая организацию этого процесса.</a:t>
            </a:r>
            <a:endParaRPr lang="ru-RU" b="1" dirty="0"/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683007"/>
              </p:ext>
            </p:extLst>
          </p:nvPr>
        </p:nvGraphicFramePr>
        <p:xfrm>
          <a:off x="338095" y="2060848"/>
          <a:ext cx="8701087" cy="1659646"/>
        </p:xfrm>
        <a:graphic>
          <a:graphicData uri="http://schemas.openxmlformats.org/drawingml/2006/table">
            <a:tbl>
              <a:tblPr/>
              <a:tblGrid>
                <a:gridCol w="1615033"/>
                <a:gridCol w="3600400"/>
                <a:gridCol w="3485654"/>
              </a:tblGrid>
              <a:tr h="45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</a:rPr>
                        <a:t>Параметр для сравнения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2303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</a:rPr>
                        <a:t>ФГОС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</a:rPr>
                        <a:t>ГОС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</a:rPr>
                        <a:t>Умение учиться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</a:rPr>
                        <a:t>Формирование и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развити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</a:rPr>
                        <a:t>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универсальных учебных действий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</a:rPr>
                        <a:t>(для ступеней НОО и ООО соответственно)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</a:rPr>
                        <a:t>Формирование,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совершенствова-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</a:rPr>
                        <a:t>ние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 расшир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</a:rPr>
                        <a:t>ение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общеучебны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</a:rPr>
                        <a:t>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умени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</a:rPr>
                        <a:t>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навык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</a:rPr>
                        <a:t>ов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и способ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</a:rPr>
                        <a:t>ов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деятельности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2303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4005064"/>
            <a:ext cx="8640960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ВИДЫ УУД: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/>
              <a:t>личностные;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/>
              <a:t> регулятивные (включающие также действия </a:t>
            </a:r>
            <a:r>
              <a:rPr lang="ru-RU" sz="2000" b="1" dirty="0" err="1" smtClean="0"/>
              <a:t>саморегуляции</a:t>
            </a:r>
            <a:r>
              <a:rPr lang="ru-RU" sz="2000" b="1" dirty="0" smtClean="0"/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/>
              <a:t> познавательные;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/>
              <a:t>коммуникативные. 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" y="5877272"/>
            <a:ext cx="869524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690221"/>
      </p:ext>
    </p:extLst>
  </p:cSld>
  <p:clrMapOvr>
    <a:masterClrMapping/>
  </p:clrMapOvr>
</p:sld>
</file>

<file path=ppt/theme/theme1.xml><?xml version="1.0" encoding="utf-8"?>
<a:theme xmlns:a="http://schemas.openxmlformats.org/drawingml/2006/main" name="seilova_en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eilova_en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648</Words>
  <Application>Microsoft Office PowerPoint</Application>
  <PresentationFormat>Экран (4:3)</PresentationFormat>
  <Paragraphs>110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seilova_en</vt:lpstr>
      <vt:lpstr>1_seilova_en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Итоговая оценка</vt:lpstr>
      <vt:lpstr>УЧЕБНЫЙ ПЛАН ООП ООО ОУ</vt:lpstr>
      <vt:lpstr>ВНЕУРОЧНАЯ         ДЕЯТЕЛЬНОСТЬ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2013-04-08T04:57:41Z</dcterms:created>
  <dcterms:modified xsi:type="dcterms:W3CDTF">2013-04-08T06:17:07Z</dcterms:modified>
</cp:coreProperties>
</file>