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64" r:id="rId4"/>
    <p:sldId id="263" r:id="rId5"/>
    <p:sldId id="262" r:id="rId6"/>
    <p:sldId id="257" r:id="rId7"/>
    <p:sldId id="267" r:id="rId8"/>
    <p:sldId id="266" r:id="rId9"/>
    <p:sldId id="261" r:id="rId10"/>
    <p:sldId id="258" r:id="rId11"/>
    <p:sldId id="270" r:id="rId12"/>
    <p:sldId id="269" r:id="rId13"/>
    <p:sldId id="268" r:id="rId14"/>
    <p:sldId id="260" r:id="rId15"/>
    <p:sldId id="272" r:id="rId16"/>
    <p:sldId id="271" r:id="rId17"/>
    <p:sldId id="25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37" autoAdjust="0"/>
  </p:normalViewPr>
  <p:slideViewPr>
    <p:cSldViewPr snapToGrid="0">
      <p:cViewPr>
        <p:scale>
          <a:sx n="47" d="100"/>
          <a:sy n="47" d="100"/>
        </p:scale>
        <p:origin x="-2184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3732-B5C8-406B-A037-2A97D8D0383F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E9DB57-14B2-402A-9762-5553739C54E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3732-B5C8-406B-A037-2A97D8D0383F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B57-14B2-402A-9762-5553739C5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3732-B5C8-406B-A037-2A97D8D0383F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B57-14B2-402A-9762-5553739C5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3732-B5C8-406B-A037-2A97D8D0383F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B57-14B2-402A-9762-5553739C5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3732-B5C8-406B-A037-2A97D8D0383F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B57-14B2-402A-9762-5553739C54E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3732-B5C8-406B-A037-2A97D8D0383F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B57-14B2-402A-9762-5553739C54E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3732-B5C8-406B-A037-2A97D8D0383F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B57-14B2-402A-9762-5553739C54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3732-B5C8-406B-A037-2A97D8D0383F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B57-14B2-402A-9762-5553739C5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3732-B5C8-406B-A037-2A97D8D0383F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B57-14B2-402A-9762-5553739C5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3732-B5C8-406B-A037-2A97D8D0383F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B57-14B2-402A-9762-5553739C5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3732-B5C8-406B-A037-2A97D8D0383F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B57-14B2-402A-9762-5553739C5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2C33732-B5C8-406B-A037-2A97D8D0383F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1E9DB57-14B2-402A-9762-5553739C54E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283" y="2809096"/>
            <a:ext cx="5815338" cy="3471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794" y="1119116"/>
            <a:ext cx="10736316" cy="147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marR="40640" indent="-6350" algn="ctr">
              <a:lnSpc>
                <a:spcPct val="107000"/>
              </a:lnSpc>
              <a:spcAft>
                <a:spcPts val="685"/>
              </a:spcAft>
            </a:pPr>
            <a:r>
              <a:rPr lang="ru-RU" sz="42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Способы и направления                         поддержки детской инициативы </a:t>
            </a:r>
            <a:endParaRPr lang="ru-RU" sz="4200" dirty="0">
              <a:solidFill>
                <a:schemeClr val="accent1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35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4758" y="969818"/>
            <a:ext cx="101728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marR="36830" indent="-6350" algn="ctr">
              <a:spcAft>
                <a:spcPts val="0"/>
              </a:spcAft>
            </a:pPr>
            <a:r>
              <a:rPr lang="ru-RU" sz="3200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Требования к педагогу, осуществляющему педагогическую поддержку:  </a:t>
            </a:r>
          </a:p>
          <a:p>
            <a:pPr marL="6350" marR="36830" indent="-6350" algn="ctr">
              <a:spcAft>
                <a:spcPts val="0"/>
              </a:spcAft>
            </a:pPr>
            <a:endParaRPr lang="ru-RU" sz="800" dirty="0" smtClean="0">
              <a:solidFill>
                <a:srgbClr val="7030A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457200" marR="36830" indent="-457200">
              <a:spcAft>
                <a:spcPts val="0"/>
              </a:spcAft>
              <a:buFontTx/>
              <a:buChar char="-"/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доброжелательное отношение взрослого к положительной инициативе; </a:t>
            </a:r>
          </a:p>
          <a:p>
            <a:pPr marL="457200" marR="36830" indent="-457200">
              <a:spcAft>
                <a:spcPts val="0"/>
              </a:spcAft>
              <a:buFontTx/>
              <a:buChar char="-"/>
            </a:pPr>
            <a:endParaRPr lang="ru-RU" sz="800" dirty="0" smtClean="0">
              <a:solidFill>
                <a:schemeClr val="bg2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457200" marR="36830" indent="-457200">
              <a:spcAft>
                <a:spcPts val="0"/>
              </a:spcAft>
              <a:buFontTx/>
              <a:buChar char="-"/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постоянное одобрение и развитие инициативности; </a:t>
            </a:r>
          </a:p>
          <a:p>
            <a:pPr marL="457200" marR="36830" indent="-457200">
              <a:spcAft>
                <a:spcPts val="0"/>
              </a:spcAft>
              <a:buFontTx/>
              <a:buChar char="-"/>
            </a:pPr>
            <a:endParaRPr lang="ru-RU" sz="800" dirty="0" smtClean="0">
              <a:solidFill>
                <a:schemeClr val="bg2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457200" marR="36830" indent="-457200">
              <a:spcAft>
                <a:spcPts val="0"/>
              </a:spcAft>
              <a:buFontTx/>
              <a:buChar char="-"/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предоставление ребенку возможности </a:t>
            </a:r>
          </a:p>
          <a:p>
            <a:pPr marR="36830">
              <a:spcAft>
                <a:spcPts val="0"/>
              </a:spcAft>
            </a:pPr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 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действовать самостоятельно, по-своему; </a:t>
            </a:r>
          </a:p>
          <a:p>
            <a:pPr marR="36830">
              <a:spcAft>
                <a:spcPts val="0"/>
              </a:spcAft>
            </a:pPr>
            <a:endParaRPr lang="ru-RU" sz="800" dirty="0" smtClean="0">
              <a:solidFill>
                <a:schemeClr val="bg2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457200" marR="36830" indent="-457200">
              <a:spcAft>
                <a:spcPts val="0"/>
              </a:spcAft>
              <a:buFontTx/>
              <a:buChar char="-"/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создание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условий для самоутверждения   </a:t>
            </a:r>
          </a:p>
          <a:p>
            <a:pPr marR="36830">
              <a:spcAft>
                <a:spcPts val="0"/>
              </a:spcAft>
            </a:pPr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 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ребенка. </a:t>
            </a:r>
            <a:endParaRPr lang="ru-RU" sz="2800" dirty="0">
              <a:solidFill>
                <a:schemeClr val="bg2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2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4498" y="942468"/>
            <a:ext cx="10672997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36830" indent="-6350" algn="ctr">
              <a:spcAft>
                <a:spcPts val="0"/>
              </a:spcAft>
            </a:pPr>
            <a:r>
              <a:rPr lang="ru-RU" sz="3600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Приоритетные сферы деятельности развития инициативы: </a:t>
            </a:r>
          </a:p>
          <a:p>
            <a:pPr marL="6350" marR="36830" indent="-6350" algn="ctr"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6350" marR="36830" indent="-6350" algn="ctr">
              <a:spcAft>
                <a:spcPts val="0"/>
              </a:spcAft>
            </a:pPr>
            <a:endParaRPr lang="ru-RU" sz="800" dirty="0" smtClean="0">
              <a:solidFill>
                <a:srgbClr val="7030A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6350" marR="36830" indent="-6350" algn="just">
              <a:spcAft>
                <a:spcPts val="0"/>
              </a:spcAft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                            В 3-4 года - продуктивная  деятельность; </a:t>
            </a:r>
          </a:p>
          <a:p>
            <a:pPr marL="6350" marR="36830" indent="-6350" algn="just">
              <a:spcAft>
                <a:spcPts val="0"/>
              </a:spcAft>
            </a:pPr>
            <a:endParaRPr lang="ru-RU" sz="2400" dirty="0" smtClean="0">
              <a:solidFill>
                <a:schemeClr val="bg2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6350" marR="36830" indent="-6350" algn="just">
              <a:spcAft>
                <a:spcPts val="0"/>
              </a:spcAft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                            В 4-5 лет - познавательная деятельность;</a:t>
            </a:r>
          </a:p>
          <a:p>
            <a:pPr marL="6350" marR="36830" indent="-6350" algn="just">
              <a:spcAft>
                <a:spcPts val="0"/>
              </a:spcAft>
            </a:pPr>
            <a:endParaRPr lang="ru-RU" sz="2400" dirty="0" smtClean="0">
              <a:solidFill>
                <a:schemeClr val="bg2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6350" marR="36830" indent="-6350" algn="just">
              <a:spcAft>
                <a:spcPts val="0"/>
              </a:spcAft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                            В 5-6 лет - общение; </a:t>
            </a:r>
          </a:p>
          <a:p>
            <a:pPr marL="6350" marR="36830" indent="-6350" algn="just">
              <a:spcAft>
                <a:spcPts val="0"/>
              </a:spcAft>
            </a:pPr>
            <a:endParaRPr lang="ru-RU" sz="2400" dirty="0" smtClean="0">
              <a:solidFill>
                <a:schemeClr val="bg2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6350" marR="36830" indent="-6350" algn="just">
              <a:spcAft>
                <a:spcPts val="0"/>
              </a:spcAft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                            В 6-8 лет - образовательная  деятельность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endParaRPr lang="ru-RU" sz="24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7" y="3333627"/>
            <a:ext cx="3267855" cy="291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8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4281" y="629587"/>
            <a:ext cx="10403175" cy="5867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28575" indent="-6350" algn="ctr">
              <a:lnSpc>
                <a:spcPct val="107000"/>
              </a:lnSpc>
              <a:spcAft>
                <a:spcPts val="805"/>
              </a:spcAft>
            </a:pPr>
            <a:r>
              <a:rPr lang="ru-RU" sz="3600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Способы поддержки детского инициирования: </a:t>
            </a:r>
          </a:p>
          <a:p>
            <a:pPr marL="6350" marR="36830" indent="-6350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создание 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предметно-пространственной среды 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для 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проявления самостоятельности при выборе деятельности по интересам; 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                                                       - выбор 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ребенком  сотоварищей (</a:t>
            </a:r>
            <a:r>
              <a:rPr lang="ru-RU" sz="280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сотворцов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); 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                                                                 - обращение 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ребенка  к взрослым на основе собственного побуждения; </a:t>
            </a:r>
          </a:p>
          <a:p>
            <a:pPr marL="6350" marR="36830" indent="-6350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стремление 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ребенка выразить результат в продуктивных видах деятельности (рисунках схемах, постройках и т.д.) </a:t>
            </a:r>
          </a:p>
          <a:p>
            <a:pPr marR="28575" lvl="0" fontAlgn="base">
              <a:lnSpc>
                <a:spcPct val="165000"/>
              </a:lnSpc>
              <a:spcAft>
                <a:spcPts val="0"/>
              </a:spcAft>
              <a:buClr>
                <a:srgbClr val="000000"/>
              </a:buClr>
              <a:buSzPts val="1200"/>
            </a:pPr>
            <a:endParaRPr lang="ru-RU" sz="24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48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4440" y="764499"/>
            <a:ext cx="10478123" cy="5724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Способы педагогической поддержки детей в продуктивных видах деятельности  </a:t>
            </a:r>
            <a:r>
              <a:rPr lang="ru-RU" sz="3200" b="1" dirty="0" smtClean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                     </a:t>
            </a:r>
          </a:p>
          <a:p>
            <a:pPr algn="ctr"/>
            <a:endParaRPr lang="ru-RU" sz="800" b="1" dirty="0">
              <a:solidFill>
                <a:srgbClr val="7030A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r>
              <a:rPr lang="ru-RU" sz="2200" u="sng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Цель</a:t>
            </a:r>
            <a:r>
              <a:rPr lang="ru-RU" sz="2200" u="sng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, установка 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Осуществить 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мыслительные 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действия. </a:t>
            </a:r>
          </a:p>
          <a:p>
            <a:endParaRPr lang="ru-RU" sz="800" dirty="0" smtClean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6350" marR="36830" indent="-6350">
              <a:lnSpc>
                <a:spcPct val="107000"/>
              </a:lnSpc>
              <a:spcAft>
                <a:spcPts val="70"/>
              </a:spcAft>
            </a:pPr>
            <a:r>
              <a:rPr lang="ru-RU" sz="2200" u="sng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Возможные варианты 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Пробующие 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(проб и ошибок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); частично-поисковые; поисковые 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(догадался, проверил, нашел, подумал), включая типовые действия, рассуждения: «Я знаю; Так всегда бывает; Я вижу и др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.. </a:t>
            </a:r>
          </a:p>
          <a:p>
            <a:pPr marL="6350" marR="36830" indent="-6350">
              <a:lnSpc>
                <a:spcPct val="107000"/>
              </a:lnSpc>
              <a:spcAft>
                <a:spcPts val="70"/>
              </a:spcAft>
            </a:pPr>
            <a:endParaRPr lang="ru-RU" sz="800" dirty="0" smtClean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6350" marR="36830" indent="-6350">
              <a:lnSpc>
                <a:spcPct val="116000"/>
              </a:lnSpc>
              <a:spcAft>
                <a:spcPts val="10"/>
              </a:spcAft>
            </a:pPr>
            <a:r>
              <a:rPr lang="ru-RU" sz="2200" u="sng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Поддержка 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Направленность 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на решение проблемы (на поиск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..); вариативные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, комбинаторные действия (перебор случаев, согласно гипотезы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); практический 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(мысленный) ход от полученной информации к новому (очередному) 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поиску; опыты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, эксперимент, элементы «умственного эксперимента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». </a:t>
            </a:r>
            <a:endParaRPr lang="ru-RU" sz="22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endParaRPr lang="ru-RU" sz="32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34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4439" y="689548"/>
            <a:ext cx="10583056" cy="670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Способы педагогической поддержки детей в продуктивных видах деятельности                        </a:t>
            </a:r>
          </a:p>
          <a:p>
            <a:pPr lvl="0"/>
            <a:endParaRPr lang="ru-RU" sz="800" b="1" dirty="0">
              <a:solidFill>
                <a:srgbClr val="7030A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6350" marR="36830" indent="-6350">
              <a:lnSpc>
                <a:spcPct val="107000"/>
              </a:lnSpc>
              <a:spcAft>
                <a:spcPts val="95"/>
              </a:spcAft>
            </a:pPr>
            <a:r>
              <a:rPr lang="ru-RU" sz="2100" u="sng" dirty="0">
                <a:solidFill>
                  <a:srgbClr val="1F497D">
                    <a:lumMod val="50000"/>
                  </a:srgb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Цель, установка </a:t>
            </a:r>
            <a:r>
              <a:rPr lang="ru-RU" sz="2100" dirty="0">
                <a:solidFill>
                  <a:srgbClr val="1F497D">
                    <a:lumMod val="50000"/>
                  </a:srgb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</a:t>
            </a:r>
            <a:r>
              <a:rPr lang="ru-RU" sz="21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Педагогическая помощь и </a:t>
            </a:r>
            <a:r>
              <a:rPr lang="ru-RU" sz="2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поддержка. </a:t>
            </a:r>
          </a:p>
          <a:p>
            <a:pPr marL="6350" marR="36830" indent="-6350">
              <a:lnSpc>
                <a:spcPct val="107000"/>
              </a:lnSpc>
              <a:spcAft>
                <a:spcPts val="95"/>
              </a:spcAft>
            </a:pPr>
            <a:endParaRPr lang="ru-RU" sz="400" dirty="0" smtClean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6350" marR="36830" indent="-6350">
              <a:lnSpc>
                <a:spcPct val="107000"/>
              </a:lnSpc>
              <a:spcAft>
                <a:spcPts val="95"/>
              </a:spcAft>
            </a:pPr>
            <a:r>
              <a:rPr lang="ru-RU" sz="2100" u="sng" dirty="0" smtClean="0">
                <a:solidFill>
                  <a:srgbClr val="1F497D">
                    <a:lumMod val="50000"/>
                  </a:srgb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Возможные </a:t>
            </a:r>
            <a:r>
              <a:rPr lang="ru-RU" sz="2100" u="sng" dirty="0">
                <a:solidFill>
                  <a:srgbClr val="1F497D">
                    <a:lumMod val="50000"/>
                  </a:srgb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варианты </a:t>
            </a:r>
            <a:r>
              <a:rPr lang="ru-RU" sz="2100" dirty="0">
                <a:solidFill>
                  <a:srgbClr val="1F497D">
                    <a:lumMod val="50000"/>
                  </a:srgb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</a:t>
            </a:r>
            <a:r>
              <a:rPr lang="ru-RU" sz="21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Риторические </a:t>
            </a:r>
            <a:r>
              <a:rPr lang="ru-RU" sz="2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вопросы: </a:t>
            </a:r>
            <a:r>
              <a:rPr lang="ru-RU" sz="21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А как же быть? Возможно ли иначе</a:t>
            </a:r>
            <a:r>
              <a:rPr lang="ru-RU" sz="2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?; помощь </a:t>
            </a:r>
            <a:r>
              <a:rPr lang="ru-RU" sz="21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 формулировке </a:t>
            </a:r>
            <a:r>
              <a:rPr lang="ru-RU" sz="2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высказывания; подвести </a:t>
            </a:r>
            <a:r>
              <a:rPr lang="ru-RU" sz="21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к действию (как по-другому</a:t>
            </a:r>
            <a:r>
              <a:rPr lang="ru-RU" sz="2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..); конкретные </a:t>
            </a:r>
            <a:r>
              <a:rPr lang="ru-RU" sz="21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вопросы с целью сохранения интереса и активности. </a:t>
            </a:r>
          </a:p>
          <a:p>
            <a:pPr lvl="0"/>
            <a:endParaRPr lang="ru-RU" sz="400" dirty="0" smtClean="0">
              <a:solidFill>
                <a:srgbClr val="1F497D">
                  <a:lumMod val="75000"/>
                </a:srgb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ru-RU" sz="2100" u="sng" dirty="0" smtClean="0">
                <a:solidFill>
                  <a:srgbClr val="1F497D">
                    <a:lumMod val="50000"/>
                  </a:srgb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Поддержка </a:t>
            </a:r>
            <a:r>
              <a:rPr lang="ru-RU" sz="2100" dirty="0" smtClean="0">
                <a:solidFill>
                  <a:srgbClr val="1F497D">
                    <a:lumMod val="50000"/>
                  </a:srgb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</a:t>
            </a:r>
            <a:r>
              <a:rPr lang="ru-RU" sz="2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(Кроме указанных). Назвать возможные пути решения проблемы? (преодоления неизвестности, трудности); помощь в выборе рационального высказывания (прослушали…предложений, какое из них, по вашему мнению, самое верное); поддержка ребенка в случае угасания интереса («Ты высказал хорошую мысль», «Давай подумаем вместе», «Ведь многое уже узнали»); непосредственное включение взрослого в практическую опытную деятельность, составление схемы.  </a:t>
            </a:r>
          </a:p>
          <a:p>
            <a:pPr marL="6350" marR="40640" indent="-6350" algn="ctr">
              <a:lnSpc>
                <a:spcPct val="107000"/>
              </a:lnSpc>
              <a:spcAft>
                <a:spcPts val="550"/>
              </a:spcAft>
            </a:pPr>
            <a:r>
              <a:rPr lang="ru-RU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6350" marR="40640" indent="-6350" algn="ctr">
              <a:lnSpc>
                <a:spcPct val="107000"/>
              </a:lnSpc>
              <a:spcAft>
                <a:spcPts val="550"/>
              </a:spcAft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marR="1270" indent="-6350"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1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9626" y="764498"/>
            <a:ext cx="11137692" cy="4868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Приемы поддержки проявлений инициативы с целью активизации детей при освоении новой </a:t>
            </a:r>
            <a:r>
              <a:rPr lang="ru-RU" sz="2800" dirty="0" smtClean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игры</a:t>
            </a:r>
          </a:p>
          <a:p>
            <a:pPr algn="ctr"/>
            <a:endParaRPr lang="ru-RU" sz="1400" dirty="0" smtClean="0">
              <a:solidFill>
                <a:srgbClr val="7030A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/>
            <a:endParaRPr lang="ru-RU" sz="1400" dirty="0" smtClean="0">
              <a:solidFill>
                <a:srgbClr val="7030A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оценка 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результата (соотнесение задуманного с 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полученным); </a:t>
            </a:r>
          </a:p>
          <a:p>
            <a:pPr marL="342900" indent="-342900">
              <a:buFontTx/>
              <a:buChar char="-"/>
            </a:pPr>
            <a:endParaRPr lang="ru-RU" sz="600" dirty="0" smtClean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- уточнение 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целей и правил игры(если в этом есть необходимость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); </a:t>
            </a:r>
          </a:p>
          <a:p>
            <a:endParaRPr lang="ru-RU" sz="600" dirty="0" smtClean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  - организация 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совместного поиска направлений развития 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игры; </a:t>
            </a:r>
          </a:p>
          <a:p>
            <a:pPr marL="6350" marR="36830" indent="-6350">
              <a:lnSpc>
                <a:spcPct val="107000"/>
              </a:lnSpc>
              <a:spcAft>
                <a:spcPts val="95"/>
              </a:spcAft>
            </a:pPr>
            <a:endParaRPr lang="ru-RU" sz="600" dirty="0" smtClean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marL="6350" marR="36830" indent="-6350">
              <a:lnSpc>
                <a:spcPct val="107000"/>
              </a:lnSpc>
              <a:spcAft>
                <a:spcPts val="95"/>
              </a:spcAft>
            </a:pP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  - ориентировка 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(общая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); </a:t>
            </a:r>
          </a:p>
          <a:p>
            <a:pPr marL="6350" marR="36830" indent="-6350">
              <a:lnSpc>
                <a:spcPct val="107000"/>
              </a:lnSpc>
              <a:spcAft>
                <a:spcPts val="95"/>
              </a:spcAft>
            </a:pPr>
            <a:endParaRPr lang="ru-RU" sz="600" dirty="0" smtClean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marL="6350" marR="36830" indent="-6350">
              <a:lnSpc>
                <a:spcPct val="107000"/>
              </a:lnSpc>
              <a:spcAft>
                <a:spcPts val="95"/>
              </a:spcAft>
            </a:pP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- реализация 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хода 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игры; </a:t>
            </a:r>
          </a:p>
          <a:p>
            <a:pPr marL="6350" marR="36830" indent="-6350">
              <a:lnSpc>
                <a:spcPct val="107000"/>
              </a:lnSpc>
              <a:spcAft>
                <a:spcPts val="95"/>
              </a:spcAft>
            </a:pPr>
            <a:endParaRPr lang="ru-RU" sz="600" dirty="0" smtClean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marL="6350" marR="36830" indent="-6350">
              <a:lnSpc>
                <a:spcPct val="107000"/>
              </a:lnSpc>
              <a:spcAft>
                <a:spcPts val="95"/>
              </a:spcAft>
            </a:pP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- определение 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содержания и хода игры (предложенного ребенком, совместного с 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ребенком, взятого 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из приложения к игре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). </a:t>
            </a:r>
          </a:p>
          <a:p>
            <a:pPr marL="6350" marR="36830" indent="-6350">
              <a:lnSpc>
                <a:spcPct val="107000"/>
              </a:lnSpc>
              <a:spcAft>
                <a:spcPts val="95"/>
              </a:spcAft>
            </a:pPr>
            <a:endParaRPr lang="ru-RU" sz="28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59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9489" y="764498"/>
            <a:ext cx="10613036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36830" indent="-6350" algn="ctr">
              <a:spcAft>
                <a:spcPts val="0"/>
              </a:spcAft>
            </a:pP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Педагогическая  поддержка, помощь ребенку </a:t>
            </a:r>
            <a:r>
              <a:rPr lang="ru-RU" sz="2800" dirty="0" smtClean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                   в 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процессе выдвижения им игровых познавательных </a:t>
            </a:r>
            <a:r>
              <a:rPr lang="ru-RU" sz="2800" dirty="0" smtClean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задач: </a:t>
            </a:r>
          </a:p>
          <a:p>
            <a:pPr marL="6350" marR="36830" indent="-6350" algn="ctr">
              <a:spcAft>
                <a:spcPts val="0"/>
              </a:spcAft>
            </a:pPr>
            <a:endParaRPr lang="ru-RU" sz="1400" dirty="0">
              <a:solidFill>
                <a:srgbClr val="7030A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6350" marR="36830" indent="-6350">
              <a:spcAft>
                <a:spcPts val="0"/>
              </a:spcAft>
            </a:pPr>
            <a:r>
              <a:rPr lang="ru-RU" sz="2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Гипотезы</a:t>
            </a:r>
            <a:r>
              <a:rPr lang="ru-RU" sz="21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, предложения, мнение, </a:t>
            </a:r>
            <a:r>
              <a:rPr lang="ru-RU" sz="2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советы; </a:t>
            </a:r>
            <a:endParaRPr lang="ru-RU" sz="2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6350" marR="36830" indent="-6350">
              <a:spcAft>
                <a:spcPts val="0"/>
              </a:spcAft>
            </a:pPr>
            <a:r>
              <a:rPr lang="ru-RU" sz="2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Ассоциации</a:t>
            </a:r>
            <a:r>
              <a:rPr lang="ru-RU" sz="21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, </a:t>
            </a:r>
            <a:r>
              <a:rPr lang="ru-RU" sz="2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аналогии; </a:t>
            </a:r>
            <a:endParaRPr lang="ru-RU" sz="2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6350" marR="36830" indent="-6350">
              <a:spcAft>
                <a:spcPts val="0"/>
              </a:spcAft>
            </a:pPr>
            <a:r>
              <a:rPr lang="ru-RU" sz="2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Преобразование </a:t>
            </a:r>
            <a:r>
              <a:rPr lang="ru-RU" sz="21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способов поиска, задач, </a:t>
            </a:r>
            <a:r>
              <a:rPr lang="ru-RU" sz="2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результата; </a:t>
            </a:r>
            <a:endParaRPr lang="ru-RU" sz="2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6350" marR="36830" indent="-6350">
              <a:spcAft>
                <a:spcPts val="0"/>
              </a:spcAft>
            </a:pPr>
            <a:r>
              <a:rPr lang="ru-RU" sz="2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Метод </a:t>
            </a:r>
            <a:r>
              <a:rPr lang="ru-RU" sz="21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«проб и ошибок», метод «мозгового штурма</a:t>
            </a:r>
            <a:r>
              <a:rPr lang="ru-RU" sz="2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»; </a:t>
            </a:r>
            <a:endParaRPr lang="ru-RU" sz="2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6350" marR="36830" indent="-6350">
              <a:spcAft>
                <a:spcPts val="0"/>
              </a:spcAft>
            </a:pPr>
            <a:r>
              <a:rPr lang="ru-RU" sz="2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Освоение </a:t>
            </a:r>
            <a:r>
              <a:rPr lang="ru-RU" sz="21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игры по частям (фрагментном). Составление </a:t>
            </a:r>
            <a:r>
              <a:rPr lang="ru-RU" sz="2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мини-ситуаций; </a:t>
            </a:r>
            <a:endParaRPr lang="ru-RU" sz="2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6350" marR="36830" indent="-6350">
              <a:spcAft>
                <a:spcPts val="0"/>
              </a:spcAft>
            </a:pPr>
            <a:r>
              <a:rPr lang="ru-RU" sz="2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Догадка (</a:t>
            </a:r>
            <a:r>
              <a:rPr lang="ru-RU" sz="2100" dirty="0" err="1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инсайт</a:t>
            </a:r>
            <a:r>
              <a:rPr lang="ru-RU" sz="2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, озарение): О чем надо </a:t>
            </a:r>
            <a:r>
              <a:rPr lang="ru-RU" sz="21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догадаться? Что отгадать?  </a:t>
            </a:r>
          </a:p>
          <a:p>
            <a:pPr marL="6350" marR="36830" indent="-6350">
              <a:spcAft>
                <a:spcPts val="0"/>
              </a:spcAft>
            </a:pPr>
            <a:r>
              <a:rPr lang="ru-RU" sz="2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Поиск </a:t>
            </a:r>
            <a:r>
              <a:rPr lang="ru-RU" sz="21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результата по алгоритмическому предписанию (тренинг). </a:t>
            </a:r>
          </a:p>
          <a:p>
            <a:pPr marL="6350" marR="36830" indent="-6350">
              <a:spcAft>
                <a:spcPts val="0"/>
              </a:spcAft>
            </a:pPr>
            <a:r>
              <a:rPr lang="ru-RU" sz="2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Приемы </a:t>
            </a:r>
            <a:r>
              <a:rPr lang="ru-RU" sz="21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мнемотехники. </a:t>
            </a:r>
          </a:p>
          <a:p>
            <a:pPr marL="6350" marR="36830" indent="-6350">
              <a:spcAft>
                <a:spcPts val="0"/>
              </a:spcAft>
            </a:pPr>
            <a:r>
              <a:rPr lang="ru-RU" sz="2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Приемы </a:t>
            </a:r>
            <a:r>
              <a:rPr lang="ru-RU" sz="21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творческой педагогики (на развитие воображения, </a:t>
            </a:r>
            <a:r>
              <a:rPr lang="ru-RU" sz="2100" dirty="0" err="1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твор-чества</a:t>
            </a:r>
            <a:r>
              <a:rPr lang="ru-RU" sz="21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, актерских умений).</a:t>
            </a:r>
            <a:endParaRPr lang="ru-RU" sz="2100" dirty="0">
              <a:solidFill>
                <a:schemeClr val="bg2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358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80" y="2290060"/>
            <a:ext cx="8639175" cy="40767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29192" y="914400"/>
            <a:ext cx="996845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  <a:endParaRPr lang="ru-RU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634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6287" y="982640"/>
            <a:ext cx="10317707" cy="518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marR="40640" indent="-6350" algn="ctr">
              <a:lnSpc>
                <a:spcPct val="107000"/>
              </a:lnSpc>
              <a:spcAft>
                <a:spcPts val="685"/>
              </a:spcAft>
            </a:pPr>
            <a:r>
              <a:rPr lang="ru-RU" sz="4800" b="1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ФГОС ДО</a:t>
            </a:r>
            <a:endParaRPr lang="ru-RU" sz="4800" dirty="0" smtClean="0">
              <a:solidFill>
                <a:srgbClr val="7030A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6350" marR="28575" indent="-6350" algn="ctr">
              <a:lnSpc>
                <a:spcPct val="16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основные линии личностного развития ребенка дошкольного возраста:</a:t>
            </a:r>
          </a:p>
          <a:p>
            <a:pPr marL="6350" marR="28575" indent="-6350" algn="just">
              <a:lnSpc>
                <a:spcPct val="16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marR="28575" indent="-6350" algn="just">
              <a:lnSpc>
                <a:spcPct val="16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marR="28575" indent="-6350" algn="just">
              <a:lnSpc>
                <a:spcPct val="165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marR="28575" indent="-6350" algn="just">
              <a:lnSpc>
                <a:spcPct val="16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Самостоятельность</a:t>
            </a:r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 </a:t>
            </a:r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                              </a:t>
            </a:r>
            <a:r>
              <a:rPr lang="ru-RU" sz="2800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Творчество</a:t>
            </a:r>
          </a:p>
          <a:p>
            <a:pPr marL="6350" marR="28575" indent="-6350" algn="just">
              <a:lnSpc>
                <a:spcPct val="16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                                    </a:t>
            </a:r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Инициативность</a:t>
            </a:r>
            <a:endParaRPr lang="ru-RU" sz="2800" dirty="0">
              <a:solidFill>
                <a:srgbClr val="0070C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478829" y="3314140"/>
            <a:ext cx="484632" cy="97840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5967863" y="3314139"/>
            <a:ext cx="484632" cy="202213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9456898" y="3314140"/>
            <a:ext cx="484632" cy="97840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331" y="887103"/>
            <a:ext cx="1048148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 </a:t>
            </a:r>
            <a:r>
              <a:rPr lang="ru-RU" sz="3800" dirty="0" smtClean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И</a:t>
            </a:r>
            <a:r>
              <a:rPr lang="ru-RU" sz="3800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нициативность рассматривается:</a:t>
            </a:r>
          </a:p>
          <a:p>
            <a:endParaRPr lang="ru-RU" sz="1400" dirty="0" smtClean="0">
              <a:solidFill>
                <a:srgbClr val="7030A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2800" u="sng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 п</a:t>
            </a:r>
            <a:r>
              <a:rPr lang="ru-RU" sz="2800" u="sng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сихологии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– как характеристика деятельности, поведения, один из аспектов  личности человека, позволяющий способность действовать                             по внутреннему побуждению;</a:t>
            </a:r>
          </a:p>
          <a:p>
            <a:pPr algn="ctr"/>
            <a:endParaRPr lang="ru-RU" sz="2800" dirty="0" smtClean="0">
              <a:solidFill>
                <a:schemeClr val="bg2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2800" u="sng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В педагогике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– как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качество воспитанника, направленное на удовлетворение познавательных интересов и потребностей;</a:t>
            </a:r>
          </a:p>
          <a:p>
            <a:endParaRPr lang="ru-RU" sz="2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50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745588"/>
            <a:ext cx="1031770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36830" indent="-6350" algn="ctr">
              <a:spcAft>
                <a:spcPts val="0"/>
              </a:spcAft>
            </a:pPr>
            <a:r>
              <a:rPr lang="ru-RU" sz="3800" dirty="0" smtClean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Принципы </a:t>
            </a:r>
            <a:r>
              <a:rPr lang="ru-RU" sz="3800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ФГОС ДО,</a:t>
            </a:r>
            <a:r>
              <a:rPr lang="ru-RU" sz="380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                                               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на основе которых реализуется направление педагогического воздействия и взаимодействия: </a:t>
            </a:r>
          </a:p>
          <a:p>
            <a:pPr marL="6350" marR="36830" indent="-6350" algn="ctr"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6350" marR="36830" indent="-6350" algn="ctr">
              <a:spcAft>
                <a:spcPts val="0"/>
              </a:spcAft>
            </a:pPr>
            <a:endParaRPr lang="ru-RU" sz="1000" dirty="0" smtClean="0">
              <a:solidFill>
                <a:srgbClr val="7030A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285750" marR="36830" indent="-285750" algn="just"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построение образовательной деятельности на основе индивидуальных особенностей каждого ребенка, при котором ребенок сам выбирает содержание своего образования (становится субъектом образования); </a:t>
            </a:r>
          </a:p>
          <a:p>
            <a:pPr marL="285750" marR="36830" indent="-285750" algn="just">
              <a:spcAft>
                <a:spcPts val="0"/>
              </a:spcAft>
              <a:buFontTx/>
              <a:buChar char="-"/>
            </a:pPr>
            <a:endParaRPr lang="ru-RU" dirty="0" smtClean="0">
              <a:solidFill>
                <a:schemeClr val="accent1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285750" marR="36830" indent="-285750" algn="just"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содействие и сотрудничество всех участников образовательных отношений в различных видах деятельности; </a:t>
            </a:r>
          </a:p>
          <a:p>
            <a:pPr marL="285750" marR="36830" indent="-285750" algn="just">
              <a:spcAft>
                <a:spcPts val="0"/>
              </a:spcAft>
              <a:buFontTx/>
              <a:buChar char="-"/>
            </a:pPr>
            <a:endParaRPr lang="ru-RU" dirty="0" smtClean="0">
              <a:solidFill>
                <a:schemeClr val="accent1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285750" marR="36830" indent="-285750" algn="just"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создание условий для свободного выбора детьми того или иного вида деятельности; </a:t>
            </a:r>
          </a:p>
          <a:p>
            <a:pPr marL="285750" marR="36830" indent="-285750" algn="just">
              <a:spcAft>
                <a:spcPts val="0"/>
              </a:spcAft>
              <a:buFontTx/>
              <a:buChar char="-"/>
            </a:pPr>
            <a:endParaRPr lang="ru-RU" dirty="0" smtClean="0">
              <a:solidFill>
                <a:schemeClr val="accent1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285750" marR="36830" indent="-285750" algn="just"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создание условий для принятия детьми решений, свободного выражения </a:t>
            </a:r>
          </a:p>
          <a:p>
            <a:pPr marR="36830" algn="just"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   чувств и мыслей,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недирективная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помощь детям. 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28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385" y="633047"/>
            <a:ext cx="1084619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marR="36830" indent="-6350" algn="ctr">
              <a:spcAft>
                <a:spcPts val="0"/>
              </a:spcAft>
            </a:pPr>
            <a:r>
              <a:rPr lang="ru-RU" sz="3600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Основные виды деятельности,                                                                                                                                     в которых ребенок может проявлять себя и развивать себя как личность:</a:t>
            </a:r>
          </a:p>
          <a:p>
            <a:pPr marL="6350" marR="36830" indent="-6350" algn="ctr">
              <a:spcAft>
                <a:spcPts val="0"/>
              </a:spcAft>
            </a:pPr>
            <a:endParaRPr lang="ru-RU" sz="800" dirty="0" smtClean="0">
              <a:solidFill>
                <a:srgbClr val="7030A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R="36830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     </a:t>
            </a:r>
            <a:r>
              <a:rPr lang="ru-RU" sz="26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- общение; </a:t>
            </a:r>
          </a:p>
          <a:p>
            <a:pPr marR="36830">
              <a:spcAft>
                <a:spcPts val="0"/>
              </a:spcAft>
            </a:pPr>
            <a:r>
              <a:rPr lang="ru-RU" sz="26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     - </a:t>
            </a:r>
            <a:r>
              <a:rPr lang="ru-RU" sz="26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игра; </a:t>
            </a:r>
          </a:p>
          <a:p>
            <a:pPr marR="36830">
              <a:spcAft>
                <a:spcPts val="0"/>
              </a:spcAft>
            </a:pPr>
            <a:r>
              <a:rPr lang="ru-RU" sz="26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      - познавательно-исследовательская деятельность;</a:t>
            </a:r>
          </a:p>
          <a:p>
            <a:pPr marR="36830">
              <a:spcAft>
                <a:spcPts val="0"/>
              </a:spcAft>
            </a:pPr>
            <a:r>
              <a:rPr lang="ru-RU" sz="26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      - п</a:t>
            </a:r>
            <a:r>
              <a:rPr lang="ru-RU" sz="26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роектная деятельность;                                                            </a:t>
            </a:r>
          </a:p>
          <a:p>
            <a:pPr marR="36830">
              <a:spcAft>
                <a:spcPts val="0"/>
              </a:spcAft>
            </a:pPr>
            <a:r>
              <a:rPr lang="ru-RU" sz="26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      </a:t>
            </a:r>
            <a:r>
              <a:rPr lang="ru-RU" sz="26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- продуктивная деятельность; </a:t>
            </a:r>
          </a:p>
          <a:p>
            <a:pPr marL="6350" marR="36830" lvl="0" indent="-6350"/>
            <a:r>
              <a:rPr lang="ru-RU" sz="26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      - коммуникативная и др. </a:t>
            </a:r>
          </a:p>
          <a:p>
            <a:pPr marL="6350" marR="36830" lvl="0" indent="-6350"/>
            <a:endParaRPr lang="ru-RU" sz="600" dirty="0" smtClean="0">
              <a:solidFill>
                <a:schemeClr val="bg2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6350" marR="36830" lvl="0" indent="-6350" algn="ctr"/>
            <a:r>
              <a:rPr lang="ru-RU" sz="2800" dirty="0" smtClean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Чем выше уровень развития инициативы,                               тем разнообразнее игровая деятельность,                                   а следовательно и динамичнее развитие личности. </a:t>
            </a:r>
          </a:p>
          <a:p>
            <a:pPr marL="6350" marR="36830" indent="-6350">
              <a:spcAft>
                <a:spcPts val="0"/>
              </a:spcAft>
            </a:pPr>
            <a:endParaRPr lang="ru-RU" sz="2800" dirty="0" smtClean="0">
              <a:solidFill>
                <a:schemeClr val="bg2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6350" marR="36830" indent="-6350">
              <a:spcAft>
                <a:spcPts val="0"/>
              </a:spcAft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bg2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87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0364" y="637309"/>
            <a:ext cx="568822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marR="36830" indent="-6350" algn="ctr"/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нициативность</a:t>
            </a:r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проявляется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во всех видах деятельности. </a:t>
            </a:r>
          </a:p>
          <a:p>
            <a:pPr marL="6350" marR="36830" indent="-6350" algn="ctr"/>
            <a:endParaRPr lang="ru-RU" sz="4000" dirty="0" smtClean="0">
              <a:solidFill>
                <a:srgbClr val="7030A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6350" marR="36830" indent="-6350" algn="ctr"/>
            <a:r>
              <a:rPr lang="ru-RU" sz="2400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Самое яркое – в общении, </a:t>
            </a:r>
          </a:p>
          <a:p>
            <a:pPr marL="6350" marR="36830" indent="-6350" algn="ctr"/>
            <a:r>
              <a:rPr lang="ru-RU" sz="2400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предметной деятельности, игре, экспериментировании.</a:t>
            </a:r>
          </a:p>
          <a:p>
            <a:pPr marL="6350" marR="36830" indent="-6350" algn="ctr"/>
            <a:endParaRPr lang="ru-RU" sz="4000" dirty="0" smtClean="0">
              <a:solidFill>
                <a:srgbClr val="7030A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6350" marR="36830" lvl="0" indent="-6350" algn="ctr"/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Для эффективного </a:t>
            </a:r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       проявления </a:t>
            </a: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инициативы детей необходимо полноценное развитие </a:t>
            </a:r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её с </a:t>
            </a: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позиции позитивной </a:t>
            </a:r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социализации и </a:t>
            </a: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самостоятельности ребенка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6350" marR="36830" indent="-6350" algn="ctr"/>
            <a:r>
              <a:rPr lang="ru-RU" sz="2800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</a:p>
          <a:p>
            <a:pPr marL="6350" marR="36830" indent="-6350" algn="ctr"/>
            <a:endParaRPr lang="ru-RU" sz="2800" dirty="0" smtClean="0">
              <a:solidFill>
                <a:srgbClr val="7030A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6350" marR="36830" indent="-6350"/>
            <a:endParaRPr lang="ru-RU" sz="24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40" y="787712"/>
            <a:ext cx="4552951" cy="518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8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8173" y="832513"/>
            <a:ext cx="103729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marR="36830" indent="-6350" algn="ctr"/>
            <a:r>
              <a:rPr lang="ru-RU" sz="3600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Инициативный дошкольник: </a:t>
            </a:r>
          </a:p>
          <a:p>
            <a:pPr marL="6350" marR="36830" indent="-6350"/>
            <a:endParaRPr lang="ru-RU" sz="1400" dirty="0" smtClean="0">
              <a:solidFill>
                <a:srgbClr val="00000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342900" marR="36830" indent="-342900">
              <a:buFontTx/>
              <a:buChar char="-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стремится к организации игр, продуктивных видов деятельности, содержательного общения;</a:t>
            </a:r>
          </a:p>
          <a:p>
            <a:pPr marL="342900" marR="36830" indent="-342900">
              <a:buFontTx/>
              <a:buChar char="-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умеет выбирать деятельность, соответствующую собственному желанию; </a:t>
            </a:r>
          </a:p>
          <a:p>
            <a:pPr marL="342900" marR="36830" indent="-342900">
              <a:buFontTx/>
              <a:buChar char="-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включаться в разговор, предлагать интересное дело;</a:t>
            </a:r>
          </a:p>
          <a:p>
            <a:pPr marL="342900" marR="36830" indent="-342900">
              <a:buFontTx/>
              <a:buChar char="-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любознателен,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изобретателен;</a:t>
            </a:r>
          </a:p>
          <a:p>
            <a:pPr marL="342900" marR="36830" indent="-342900">
              <a:buFontTx/>
              <a:buChar char="-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планирует свои действия, ставит перед собой задачи и последовательно решает их.</a:t>
            </a:r>
          </a:p>
          <a:p>
            <a:pPr marL="342900" marR="36830" indent="-342900">
              <a:buFontTx/>
              <a:buChar char="-"/>
            </a:pPr>
            <a:endParaRPr lang="ru-RU" sz="1400" dirty="0" smtClean="0">
              <a:solidFill>
                <a:srgbClr val="00000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R="36830" algn="ctr"/>
            <a:r>
              <a:rPr lang="ru-RU" sz="3200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Способность планировать свою деятельность развивается постепенно.  </a:t>
            </a:r>
            <a:endParaRPr lang="ru-RU" sz="3200" dirty="0">
              <a:solidFill>
                <a:srgbClr val="7030A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28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8806" y="604912"/>
            <a:ext cx="10452297" cy="5602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36830" indent="-6350" algn="ctr">
              <a:spcAft>
                <a:spcPts val="0"/>
              </a:spcAft>
            </a:pPr>
            <a:r>
              <a:rPr lang="ru-RU" sz="3600" dirty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Д</a:t>
            </a:r>
            <a:r>
              <a:rPr lang="ru-RU" sz="3600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ля инициативной личности                               характерно:</a:t>
            </a:r>
          </a:p>
          <a:p>
            <a:pPr marL="6350" marR="36830" indent="-6350" algn="ctr">
              <a:spcAft>
                <a:spcPts val="0"/>
              </a:spcAft>
            </a:pPr>
            <a:r>
              <a:rPr lang="ru-RU" sz="3200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</a:p>
          <a:p>
            <a:pPr marL="6350" marR="36830" indent="-6350"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- произвольность поведения; </a:t>
            </a:r>
          </a:p>
          <a:p>
            <a:pPr marL="6350" marR="36830" indent="-6350"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- самостоятельность; </a:t>
            </a:r>
          </a:p>
          <a:p>
            <a:pPr marL="6350" marR="36830" indent="-6350"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- развитая эмоционально-волевая сфера; </a:t>
            </a:r>
          </a:p>
          <a:p>
            <a:pPr marL="6350" marR="36830" indent="-6350"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- активность в различных видах деятельности; </a:t>
            </a:r>
          </a:p>
          <a:p>
            <a:pPr marL="6350" marR="36830" indent="-6350"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- стремление к самореализации; </a:t>
            </a:r>
          </a:p>
          <a:p>
            <a:pPr marL="6350" marR="36830" indent="-6350"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- общительность; </a:t>
            </a:r>
          </a:p>
          <a:p>
            <a:pPr marL="6350" marR="36830" indent="-6350"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- творческий подход к деятельности; </a:t>
            </a:r>
          </a:p>
          <a:p>
            <a:pPr marL="6350" marR="36830" indent="-6350"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- высокий уровень умственных способностей;                 - общая познавательная активность. 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78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5965" y="1025236"/>
            <a:ext cx="1033549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36830" indent="-6350" algn="ctr">
              <a:spcAft>
                <a:spcPts val="0"/>
              </a:spcAft>
            </a:pPr>
            <a:r>
              <a:rPr lang="ru-RU" sz="3200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Условия, способствующие развитию детской инициативы: </a:t>
            </a:r>
          </a:p>
          <a:p>
            <a:pPr marL="6350" marR="36830" indent="-6350" algn="ctr">
              <a:spcAft>
                <a:spcPts val="0"/>
              </a:spcAft>
            </a:pPr>
            <a:endParaRPr lang="ru-RU" sz="800" dirty="0" smtClean="0">
              <a:solidFill>
                <a:srgbClr val="7030A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6350" marR="36830" indent="-6350" algn="ctr">
              <a:spcAft>
                <a:spcPts val="0"/>
              </a:spcAft>
            </a:pPr>
            <a:endParaRPr lang="ru-RU" sz="800" dirty="0" smtClean="0">
              <a:solidFill>
                <a:srgbClr val="7030A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342900" marR="36830" indent="-342900">
              <a:spcAft>
                <a:spcPts val="0"/>
              </a:spcAft>
              <a:buFontTx/>
              <a:buChar char="-"/>
            </a:pPr>
            <a:r>
              <a:rPr lang="ru-RU" sz="30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</a:t>
            </a:r>
            <a:r>
              <a:rPr lang="ru-RU" sz="30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едагогическое общение, основанное на принципах взаимоуважения, понимания, терпимости и </a:t>
            </a:r>
            <a:r>
              <a:rPr lang="ru-RU" sz="3000" dirty="0" err="1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упорядочности</a:t>
            </a:r>
            <a:r>
              <a:rPr lang="ru-RU" sz="30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деятельности; </a:t>
            </a:r>
          </a:p>
          <a:p>
            <a:pPr marL="342900" marR="36830" indent="-342900">
              <a:spcAft>
                <a:spcPts val="0"/>
              </a:spcAft>
              <a:buFontTx/>
              <a:buChar char="-"/>
            </a:pPr>
            <a:endParaRPr lang="ru-RU" sz="3000" dirty="0" smtClean="0">
              <a:solidFill>
                <a:schemeClr val="bg2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342900" marR="36830" indent="-342900">
              <a:spcAft>
                <a:spcPts val="0"/>
              </a:spcAft>
              <a:buFontTx/>
              <a:buChar char="-"/>
            </a:pPr>
            <a:r>
              <a:rPr lang="ru-RU" sz="30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воспитание </a:t>
            </a:r>
            <a:r>
              <a:rPr lang="ru-RU" sz="3000" dirty="0">
                <a:solidFill>
                  <a:srgbClr val="1F497D">
                    <a:lumMod val="75000"/>
                  </a:srgb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ребенка</a:t>
            </a:r>
            <a:r>
              <a:rPr lang="ru-RU" sz="3000" dirty="0" smtClean="0">
                <a:solidFill>
                  <a:schemeClr val="bg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в условиях развивающего общения и обучения.  </a:t>
            </a:r>
          </a:p>
          <a:p>
            <a:pPr marL="6350" marR="36830" indent="-6350" algn="just"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88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452</TotalTime>
  <Words>908</Words>
  <Application>Microsoft Office PowerPoint</Application>
  <PresentationFormat>Произвольный</PresentationFormat>
  <Paragraphs>136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Ludmila</cp:lastModifiedBy>
  <cp:revision>35</cp:revision>
  <dcterms:created xsi:type="dcterms:W3CDTF">2018-02-07T19:09:20Z</dcterms:created>
  <dcterms:modified xsi:type="dcterms:W3CDTF">2023-03-24T10:07:12Z</dcterms:modified>
</cp:coreProperties>
</file>