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915D"/>
    <a:srgbClr val="F5F1BF"/>
    <a:srgbClr val="FCFCE9"/>
    <a:srgbClr val="8A733F"/>
    <a:srgbClr val="712703"/>
    <a:srgbClr val="AD9861"/>
    <a:srgbClr val="B39E67"/>
    <a:srgbClr val="D3B255"/>
    <a:srgbClr val="0C40AA"/>
    <a:srgbClr val="72A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83" d="100"/>
          <a:sy n="83" d="100"/>
        </p:scale>
        <p:origin x="1339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9.jpe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4.jpe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1685" y="178568"/>
            <a:ext cx="6280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семейных ценностей </a:t>
            </a:r>
          </a:p>
          <a:p>
            <a:pPr algn="ctr"/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средствами курсов ОРКСЭ и   ОДНКНР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85" y="2385294"/>
            <a:ext cx="2918691" cy="2308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376" y="2385293"/>
            <a:ext cx="2377346" cy="23083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735" y="2385292"/>
            <a:ext cx="2338832" cy="230832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609389" y="4693616"/>
            <a:ext cx="471617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Автор: учитель начальных классов</a:t>
            </a:r>
          </a:p>
          <a:p>
            <a:pPr lvl="0" algn="r">
              <a:lnSpc>
                <a:spcPct val="150000"/>
              </a:lnSpc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МБОУ Васильево-Петровской ООШ</a:t>
            </a:r>
          </a:p>
          <a:p>
            <a:pPr lvl="0" algn="r">
              <a:lnSpc>
                <a:spcPct val="150000"/>
              </a:lnSpc>
            </a:pP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Ковтунова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Т.С.</a:t>
            </a: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63782" y="293027"/>
            <a:ext cx="8287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национальный воспитательный идеал: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1346" y="1591347"/>
            <a:ext cx="72135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Высоконравственный, творческий, компетентный гражданин России, принимающий судьбу Отечества как свою личную, осознающий ответственность за настоящее и будущее своей страны, укоренённый в духовных и культурных традициях многонационального народа Российской Федерации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927" y="1470650"/>
            <a:ext cx="5574145" cy="221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69310" y="1268181"/>
            <a:ext cx="8287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КУРСА: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1346" y="1591347"/>
            <a:ext cx="7213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51346" y="2459504"/>
            <a:ext cx="73059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 воспитание учащихся и формирование поликультурной компетентности, знание и принятие человеком культурного и религиозного разнообразия мира, доброжелательное отношение к носителям той или иной культуры</a:t>
            </a:r>
          </a:p>
        </p:txBody>
      </p:sp>
    </p:spTree>
    <p:extLst>
      <p:ext uri="{BB962C8B-B14F-4D97-AF65-F5344CB8AC3E}">
        <p14:creationId xmlns:p14="http://schemas.microsoft.com/office/powerpoint/2010/main" val="4054086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32364" y="455489"/>
            <a:ext cx="8287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КУРСА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1346" y="1591347"/>
            <a:ext cx="7213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5018" y="927065"/>
            <a:ext cx="738447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младших подростков к традиционным морально-нравственным идеалам, ценностям, моральным нормам. 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представлений младшего подростка о значении нравственности и морали для достойной жизни личности, семьи, общества.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начальных представлений о российской духовной традиции, включающей знание, понимание и принятие учащимися общего, особенного и уникального в каждой из традиционных религий и этике, основанное на отечественных культурных традициях; формирование представлений о традиционных религиях в России, их истории, современном состоянии, значении для жизни человека, общества, народа, России.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ценностно-смысловой, содержательной, методической преемственности между ступенями начального и основного общего образования; смягчение негативных последствий кризиса младшего подросткового возраста</a:t>
            </a:r>
          </a:p>
        </p:txBody>
      </p:sp>
    </p:spTree>
    <p:extLst>
      <p:ext uri="{BB962C8B-B14F-4D97-AF65-F5344CB8AC3E}">
        <p14:creationId xmlns:p14="http://schemas.microsoft.com/office/powerpoint/2010/main" val="1942448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24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51346" y="1591347"/>
            <a:ext cx="7213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80459" y="1712042"/>
            <a:ext cx="41226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модулей: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70583" y="1956968"/>
            <a:ext cx="7541491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православной культуры»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исламской культуры»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буддийской культуры»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мировых религиозных культур»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светской этики»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иудейской культуры»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35" y="352856"/>
            <a:ext cx="2769893" cy="2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51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32364" y="455489"/>
            <a:ext cx="8287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1346" y="1591347"/>
            <a:ext cx="7213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226611" y="1514724"/>
            <a:ext cx="720437" cy="692727"/>
          </a:xfrm>
          <a:prstGeom prst="downArrow">
            <a:avLst/>
          </a:prstGeom>
          <a:solidFill>
            <a:srgbClr val="8A733F"/>
          </a:solidFill>
          <a:ln>
            <a:solidFill>
              <a:srgbClr val="FCFC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3137016" y="1489344"/>
            <a:ext cx="720437" cy="692727"/>
          </a:xfrm>
          <a:prstGeom prst="downArrow">
            <a:avLst/>
          </a:prstGeom>
          <a:solidFill>
            <a:srgbClr val="8A733F"/>
          </a:solidFill>
          <a:ln>
            <a:solidFill>
              <a:srgbClr val="FCFC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274978" y="1489344"/>
            <a:ext cx="720437" cy="692727"/>
          </a:xfrm>
          <a:prstGeom prst="downArrow">
            <a:avLst/>
          </a:prstGeom>
          <a:solidFill>
            <a:srgbClr val="8A733F"/>
          </a:solidFill>
          <a:ln>
            <a:solidFill>
              <a:srgbClr val="FCFC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7231564" y="1536690"/>
            <a:ext cx="720437" cy="692727"/>
          </a:xfrm>
          <a:prstGeom prst="downArrow">
            <a:avLst/>
          </a:prstGeom>
          <a:solidFill>
            <a:srgbClr val="8A733F"/>
          </a:solidFill>
          <a:ln>
            <a:solidFill>
              <a:srgbClr val="FCFC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94102" y="2399145"/>
            <a:ext cx="1385454" cy="692728"/>
          </a:xfrm>
          <a:prstGeom prst="rect">
            <a:avLst/>
          </a:prstGeom>
          <a:solidFill>
            <a:srgbClr val="F5F1BF"/>
          </a:solidFill>
          <a:ln>
            <a:solidFill>
              <a:srgbClr val="A99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04507" y="2375630"/>
            <a:ext cx="1385454" cy="692728"/>
          </a:xfrm>
          <a:prstGeom prst="rect">
            <a:avLst/>
          </a:prstGeom>
          <a:solidFill>
            <a:srgbClr val="F5F1BF"/>
          </a:solidFill>
          <a:ln>
            <a:solidFill>
              <a:srgbClr val="A99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51781" y="2375630"/>
            <a:ext cx="1385454" cy="692728"/>
          </a:xfrm>
          <a:prstGeom prst="rect">
            <a:avLst/>
          </a:prstGeom>
          <a:solidFill>
            <a:srgbClr val="F5F1BF"/>
          </a:solidFill>
          <a:ln>
            <a:solidFill>
              <a:srgbClr val="A99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36735" y="2375630"/>
            <a:ext cx="1385454" cy="692728"/>
          </a:xfrm>
          <a:prstGeom prst="rect">
            <a:avLst/>
          </a:prstGeom>
          <a:solidFill>
            <a:srgbClr val="F5F1BF"/>
          </a:solidFill>
          <a:ln>
            <a:solidFill>
              <a:srgbClr val="A99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7" y="3177650"/>
            <a:ext cx="3725942" cy="312116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88" y="3224766"/>
            <a:ext cx="3680607" cy="307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86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42721" y="147375"/>
            <a:ext cx="8287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родителей и </a:t>
            </a:r>
          </a:p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</a:p>
          <a:p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1346" y="1591347"/>
            <a:ext cx="7213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7454" y="1182231"/>
            <a:ext cx="736138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родителей видят положительное значение введения курса, т.к. расширяется кругозор детей, формируется уважительное отношение к различным мировоззрениям и религиям; воспитывается трудолюбие, творческое отношение к учению, труду, жизни; происходит духовное и культурное развитие детей; по мнению родителей, происходит формирование патриотизма и гражданской солидарности.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53" y="3344429"/>
            <a:ext cx="6345382" cy="312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34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24248" y="359811"/>
            <a:ext cx="8287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 СВЯЗИ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1346" y="1591347"/>
            <a:ext cx="7213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743871" y="1091961"/>
            <a:ext cx="720437" cy="692727"/>
          </a:xfrm>
          <a:prstGeom prst="downArrow">
            <a:avLst/>
          </a:prstGeom>
          <a:solidFill>
            <a:srgbClr val="8A733F"/>
          </a:solidFill>
          <a:ln>
            <a:solidFill>
              <a:srgbClr val="FCFC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2413623" y="1097224"/>
            <a:ext cx="720437" cy="1302367"/>
          </a:xfrm>
          <a:prstGeom prst="downArrow">
            <a:avLst/>
          </a:prstGeom>
          <a:solidFill>
            <a:srgbClr val="8A733F"/>
          </a:solidFill>
          <a:ln>
            <a:solidFill>
              <a:srgbClr val="FCFC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3935407" y="1052302"/>
            <a:ext cx="720437" cy="692727"/>
          </a:xfrm>
          <a:prstGeom prst="downArrow">
            <a:avLst/>
          </a:prstGeom>
          <a:solidFill>
            <a:srgbClr val="8A733F"/>
          </a:solidFill>
          <a:ln>
            <a:solidFill>
              <a:srgbClr val="FCFC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571630" y="1022044"/>
            <a:ext cx="720437" cy="1302369"/>
          </a:xfrm>
          <a:prstGeom prst="downArrow">
            <a:avLst/>
          </a:prstGeom>
          <a:solidFill>
            <a:srgbClr val="8A733F"/>
          </a:solidFill>
          <a:ln>
            <a:solidFill>
              <a:srgbClr val="FCFC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030603" y="1043065"/>
            <a:ext cx="720437" cy="692727"/>
          </a:xfrm>
          <a:prstGeom prst="downArrow">
            <a:avLst/>
          </a:prstGeom>
          <a:solidFill>
            <a:srgbClr val="8A733F"/>
          </a:solidFill>
          <a:ln>
            <a:solidFill>
              <a:srgbClr val="FCFC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52367" y="1823095"/>
            <a:ext cx="1682034" cy="692728"/>
          </a:xfrm>
          <a:prstGeom prst="rect">
            <a:avLst/>
          </a:prstGeom>
          <a:solidFill>
            <a:srgbClr val="F5F1BF"/>
          </a:solidFill>
          <a:ln>
            <a:solidFill>
              <a:srgbClr val="A99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Литературное чтение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651239" y="1791189"/>
            <a:ext cx="1705522" cy="692728"/>
          </a:xfrm>
          <a:prstGeom prst="rect">
            <a:avLst/>
          </a:prstGeom>
          <a:solidFill>
            <a:srgbClr val="F5F1BF"/>
          </a:solidFill>
          <a:ln>
            <a:solidFill>
              <a:srgbClr val="A99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Окружающий мир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081113" y="2592272"/>
            <a:ext cx="1385454" cy="692728"/>
          </a:xfrm>
          <a:prstGeom prst="rect">
            <a:avLst/>
          </a:prstGeom>
          <a:solidFill>
            <a:srgbClr val="F5F1BF"/>
          </a:solidFill>
          <a:ln>
            <a:solidFill>
              <a:srgbClr val="A99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123029" y="2463581"/>
            <a:ext cx="1385454" cy="692728"/>
          </a:xfrm>
          <a:prstGeom prst="rect">
            <a:avLst/>
          </a:prstGeom>
          <a:solidFill>
            <a:srgbClr val="F5F1BF"/>
          </a:solidFill>
          <a:ln>
            <a:solidFill>
              <a:srgbClr val="A99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633838" y="1823095"/>
            <a:ext cx="1385454" cy="692728"/>
          </a:xfrm>
          <a:prstGeom prst="rect">
            <a:avLst/>
          </a:prstGeom>
          <a:solidFill>
            <a:srgbClr val="F5F1BF"/>
          </a:solidFill>
          <a:ln>
            <a:solidFill>
              <a:srgbClr val="A99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0" y="3400516"/>
            <a:ext cx="3477147" cy="268107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152" y="3356150"/>
            <a:ext cx="3928268" cy="272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41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51346" y="1591347"/>
            <a:ext cx="7213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5782" y="263040"/>
            <a:ext cx="7980218" cy="3045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ru-RU" sz="24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Ребенок – зеркало семьи; как в капле воды отражается солнце, так в детях отражается нравственная чистота матери и отца.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ru-RU" sz="24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В.А. Сухомлинский</a:t>
            </a:r>
            <a:endParaRPr lang="ru-RU" sz="2400" b="1" i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82" y="3309002"/>
            <a:ext cx="4100946" cy="29717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02304"/>
            <a:ext cx="3962400" cy="29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73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51346" y="1591347"/>
            <a:ext cx="7213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25237" y="2470530"/>
            <a:ext cx="7980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ru-RU" sz="3600" b="1" i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236705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371</TotalTime>
  <Words>338</Words>
  <Application>Microsoft Office PowerPoint</Application>
  <PresentationFormat>Экран (4:3)</PresentationFormat>
  <Paragraphs>78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Гостевой пользователь</cp:lastModifiedBy>
  <cp:revision>47</cp:revision>
  <dcterms:created xsi:type="dcterms:W3CDTF">2013-11-19T05:52:05Z</dcterms:created>
  <dcterms:modified xsi:type="dcterms:W3CDTF">2024-11-04T16:34:08Z</dcterms:modified>
</cp:coreProperties>
</file>