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81" r:id="rId10"/>
    <p:sldId id="265" r:id="rId11"/>
    <p:sldId id="266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09D8-2A95-480D-ABEA-E9BB9F449485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BBEB-29CA-4E35-8054-183148126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85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9BBEB-29CA-4E35-8054-183148126B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78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DBD4D4-B4EE-4DAA-91E0-C9521178F4E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DEF42D-8FBA-43E3-82E3-D93F3889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:\Научная рабоота\148532.483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3861048"/>
            <a:ext cx="4143404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Автор работы: </a:t>
            </a:r>
            <a:r>
              <a:rPr lang="ru-RU" sz="3200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Калашник</a:t>
            </a:r>
            <a:r>
              <a:rPr lang="ru-RU" sz="32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Юрий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9</a:t>
            </a:r>
            <a:r>
              <a:rPr lang="ru-RU" sz="32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класс МБУ </a:t>
            </a:r>
            <a:r>
              <a:rPr lang="ru-RU" sz="3200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Тимирязевская</a:t>
            </a:r>
            <a:r>
              <a:rPr lang="ru-RU" sz="32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ООШ</a:t>
            </a:r>
            <a:endParaRPr lang="ru-RU" sz="32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7492" y="3750414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Научный  руководитель: </a:t>
            </a:r>
            <a:r>
              <a:rPr lang="ru-RU" sz="3200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Штрекер</a:t>
            </a:r>
            <a:r>
              <a:rPr lang="ru-RU" sz="32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Лидия Евгеньевна, учитель химии и географии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962" y="332656"/>
            <a:ext cx="8428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Тема: «Коррозия бетона и железобетона»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5611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4377738"/>
              </p:ext>
            </p:extLst>
          </p:nvPr>
        </p:nvGraphicFramePr>
        <p:xfrm>
          <a:off x="2" y="928670"/>
          <a:ext cx="9143998" cy="592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741"/>
                <a:gridCol w="1467859"/>
                <a:gridCol w="1476325"/>
                <a:gridCol w="1492321"/>
                <a:gridCol w="1593000"/>
                <a:gridCol w="1644752"/>
              </a:tblGrid>
              <a:tr h="539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Условия.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 растворов.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Цвет компонентов.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Характеристика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осадка.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Изменения на бетоном бруске.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</a:tr>
              <a:tr h="5390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14.01.14.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Тепло.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Воды </a:t>
                      </a:r>
                      <a:r>
                        <a:rPr lang="ru-RU" sz="1400" dirty="0" err="1">
                          <a:effectLst/>
                        </a:rPr>
                        <a:t>дистилл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Вода </a:t>
                      </a:r>
                      <a:r>
                        <a:rPr lang="ru-RU" sz="1400" dirty="0">
                          <a:effectLst/>
                        </a:rPr>
                        <a:t>грунтов.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HCL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NaOH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NaCL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Na2SO4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Не </a:t>
                      </a:r>
                      <a:r>
                        <a:rPr lang="ru-RU" sz="1400" dirty="0">
                          <a:effectLst/>
                        </a:rPr>
                        <a:t>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Коричневый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Не </a:t>
                      </a:r>
                      <a:r>
                        <a:rPr lang="ru-RU" sz="1400" dirty="0">
                          <a:effectLst/>
                        </a:rPr>
                        <a:t>изменился.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Малый.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Значительный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Коричнево-серый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Значительный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Малый.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Малый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Брусок побелел.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Брусок побелел.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Коричневый при касании разрушается.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Верх белый разрушения по нижним краям.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Белый верх разрушения снизу, белые кристаллики.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Белый верх сильных разрушений нет.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8992" y="0"/>
            <a:ext cx="304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Таблица №1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854132"/>
              </p:ext>
            </p:extLst>
          </p:nvPr>
        </p:nvGraphicFramePr>
        <p:xfrm>
          <a:off x="0" y="1268760"/>
          <a:ext cx="9144000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664"/>
                <a:gridCol w="1389934"/>
                <a:gridCol w="1476325"/>
                <a:gridCol w="1526229"/>
                <a:gridCol w="1559094"/>
                <a:gridCol w="1644754"/>
              </a:tblGrid>
              <a:tr h="504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14.01.14.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Холод.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Вода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дистилл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Вода грунтов.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HCL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NaOH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NaCL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Na2SO4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Коричневый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Серый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Малый.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Значительный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Коричнево-серый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Значительный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Малый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Обильный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серый.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Брусок побелел.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Брусок белый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 местами разрушается.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Разрушается при касании.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Разрушения по краям, внизу отверстие.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Белые брусок и внизу отверстие.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Брусок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имеет формы распадается.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608509"/>
              </p:ext>
            </p:extLst>
          </p:nvPr>
        </p:nvGraphicFramePr>
        <p:xfrm>
          <a:off x="0" y="764704"/>
          <a:ext cx="9143999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099"/>
                <a:gridCol w="1440160"/>
                <a:gridCol w="1481725"/>
                <a:gridCol w="1542611"/>
                <a:gridCol w="1553733"/>
                <a:gridCol w="16196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Условия.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 растворов.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Цвет компонентов.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осадка.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Изменения на бетоном бруске.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5710763"/>
              </p:ext>
            </p:extLst>
          </p:nvPr>
        </p:nvGraphicFramePr>
        <p:xfrm>
          <a:off x="2" y="1124744"/>
          <a:ext cx="9143998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6"/>
                <a:gridCol w="1533954"/>
                <a:gridCol w="1476325"/>
                <a:gridCol w="1492321"/>
                <a:gridCol w="1593000"/>
                <a:gridCol w="1644752"/>
              </a:tblGrid>
              <a:tr h="3819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14.01.14.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Тепло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Холод.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Воды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дистилл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Вода грунтов.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HCL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NaOH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NaCL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Na2SO4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Коричневый.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изменился.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изменился.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Малый.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Значительный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Большой серый.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Значительный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Малый.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Малый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Брусок побелел.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Брусок местами белый и разрушается.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Брусок серый разрушений меньше.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Разрушения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по краям.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Белые кристаллики.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Брусок серый разрушения при касании.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8" marR="33378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660188"/>
              </p:ext>
            </p:extLst>
          </p:nvPr>
        </p:nvGraphicFramePr>
        <p:xfrm>
          <a:off x="0" y="620688"/>
          <a:ext cx="9143999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8"/>
                <a:gridCol w="1542611"/>
                <a:gridCol w="1481725"/>
                <a:gridCol w="1542611"/>
                <a:gridCol w="1553733"/>
                <a:gridCol w="16196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Условия.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 растворов.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Цвет компонентов.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осадка.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Изменения на бетоном бруске.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аучная рабоота\ФОТО\Тепло\crop_60262852_iAx5W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43" y="601854"/>
            <a:ext cx="9144000" cy="27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Научная рабоота\ФОТО\Тепло\crop_60262746_E2HmCH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3309958"/>
            <a:ext cx="9144000" cy="27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70368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аучная рабоота\ФОТО\Тепло.Холод\crop_60264384_pZh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1" y="620688"/>
            <a:ext cx="9144000" cy="28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Научная рабоота\ФОТО\Тепло.Холод\crop_60264243_gYX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49" y="3437115"/>
            <a:ext cx="9144000" cy="27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58713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аучная рабоота\ФОТО\Холод\crop_60264637_5x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3640"/>
            <a:ext cx="9144000" cy="28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Научная рабоота\ФОТО\Холод\crop_60265009_2yAXG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5" y="3348996"/>
            <a:ext cx="9144000" cy="2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59032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аучная рабоота\ФОТО\Сульфат натрия\DSC0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540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Необходимые материалы: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1. 1,2 </a:t>
            </a:r>
            <a:r>
              <a:rPr lang="ru-RU" dirty="0">
                <a:solidFill>
                  <a:schemeClr val="bg1"/>
                </a:solidFill>
              </a:rPr>
              <a:t>метра стальной проволоки.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2. 12 </a:t>
            </a:r>
            <a:r>
              <a:rPr lang="ru-RU" dirty="0">
                <a:solidFill>
                  <a:schemeClr val="bg1"/>
                </a:solidFill>
              </a:rPr>
              <a:t>стаканов, объемом 100 миллилитров.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3. Маркер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4. Лабораторные </a:t>
            </a:r>
            <a:r>
              <a:rPr lang="ru-RU" dirty="0">
                <a:solidFill>
                  <a:schemeClr val="bg1"/>
                </a:solidFill>
              </a:rPr>
              <a:t>весы.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5. Дистиллированная </a:t>
            </a:r>
            <a:r>
              <a:rPr lang="ru-RU" dirty="0">
                <a:solidFill>
                  <a:schemeClr val="bg1"/>
                </a:solidFill>
              </a:rPr>
              <a:t>вода.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6. Грунтовая </a:t>
            </a:r>
            <a:r>
              <a:rPr lang="ru-RU" dirty="0">
                <a:solidFill>
                  <a:schemeClr val="bg1"/>
                </a:solidFill>
              </a:rPr>
              <a:t>вода (из скважины на территории поселка, глубина).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7. Раствор </a:t>
            </a:r>
            <a:r>
              <a:rPr lang="ru-RU" dirty="0" err="1">
                <a:solidFill>
                  <a:schemeClr val="bg1"/>
                </a:solidFill>
              </a:rPr>
              <a:t>гидрооксида</a:t>
            </a:r>
            <a:r>
              <a:rPr lang="ru-RU" dirty="0">
                <a:solidFill>
                  <a:schemeClr val="bg1"/>
                </a:solidFill>
              </a:rPr>
              <a:t> натрия </a:t>
            </a:r>
            <a:r>
              <a:rPr lang="en-US" dirty="0">
                <a:solidFill>
                  <a:schemeClr val="bg1"/>
                </a:solidFill>
              </a:rPr>
              <a:t>pH=9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8. Раствор </a:t>
            </a:r>
            <a:r>
              <a:rPr lang="ru-RU" dirty="0">
                <a:solidFill>
                  <a:schemeClr val="bg1"/>
                </a:solidFill>
              </a:rPr>
              <a:t>соляной кислоты </a:t>
            </a:r>
            <a:r>
              <a:rPr lang="en-US" dirty="0">
                <a:solidFill>
                  <a:schemeClr val="bg1"/>
                </a:solidFill>
              </a:rPr>
              <a:t>pH=5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9. 3</a:t>
            </a:r>
            <a:r>
              <a:rPr lang="ru-RU" dirty="0">
                <a:solidFill>
                  <a:schemeClr val="bg1"/>
                </a:solidFill>
              </a:rPr>
              <a:t>% раствор хлорида натрия.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10. 3</a:t>
            </a:r>
            <a:r>
              <a:rPr lang="ru-RU" dirty="0">
                <a:solidFill>
                  <a:schemeClr val="bg1"/>
                </a:solidFill>
              </a:rPr>
              <a:t>% раствор сульфата </a:t>
            </a:r>
            <a:r>
              <a:rPr lang="ru-RU" dirty="0" smtClean="0">
                <a:solidFill>
                  <a:schemeClr val="bg1"/>
                </a:solidFill>
              </a:rPr>
              <a:t>натрия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Проведение опыта: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1. Разрезать </a:t>
            </a:r>
            <a:r>
              <a:rPr lang="ru-RU" dirty="0">
                <a:solidFill>
                  <a:schemeClr val="bg1"/>
                </a:solidFill>
              </a:rPr>
              <a:t>стальную проволоку на 12 кусочков длиной 10 сантиметров.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2. Маркером </a:t>
            </a:r>
            <a:r>
              <a:rPr lang="ru-RU" dirty="0">
                <a:solidFill>
                  <a:schemeClr val="bg1"/>
                </a:solidFill>
              </a:rPr>
              <a:t>подписать стаканы со следующими веществами (</a:t>
            </a:r>
            <a:r>
              <a:rPr lang="ru-RU" dirty="0" smtClean="0">
                <a:solidFill>
                  <a:schemeClr val="bg1"/>
                </a:solidFill>
              </a:rPr>
              <a:t>дистиллированная </a:t>
            </a:r>
            <a:r>
              <a:rPr lang="ru-RU" dirty="0">
                <a:solidFill>
                  <a:schemeClr val="bg1"/>
                </a:solidFill>
              </a:rPr>
              <a:t>вода, грунтовая вода,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HCL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NaCL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Na2</a:t>
            </a:r>
            <a:r>
              <a:rPr lang="en-US" dirty="0" smtClean="0">
                <a:solidFill>
                  <a:schemeClr val="bg1"/>
                </a:solidFill>
              </a:rPr>
              <a:t>SO</a:t>
            </a:r>
            <a:r>
              <a:rPr lang="ru-RU" dirty="0">
                <a:solidFill>
                  <a:schemeClr val="bg1"/>
                </a:solidFill>
              </a:rPr>
              <a:t>4. Наборы двух кратные в стаканы поместили проволоку и налили названые растворы.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3 Один </a:t>
            </a:r>
            <a:r>
              <a:rPr lang="ru-RU" dirty="0">
                <a:solidFill>
                  <a:schemeClr val="bg1"/>
                </a:solidFill>
              </a:rPr>
              <a:t>набор поместили в тепло (температура +24-+25 градусов).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Второй </a:t>
            </a:r>
            <a:r>
              <a:rPr lang="ru-RU" dirty="0">
                <a:solidFill>
                  <a:schemeClr val="bg1"/>
                </a:solidFill>
              </a:rPr>
              <a:t>набор поместили в холод (температура от +8 до -10 градусов).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5. Опыт </a:t>
            </a:r>
            <a:r>
              <a:rPr lang="ru-RU" dirty="0">
                <a:solidFill>
                  <a:schemeClr val="bg1"/>
                </a:solidFill>
              </a:rPr>
              <a:t>проводили в течении 10 дней. Наблюдения заносили в таблицу.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4655" y="22029"/>
            <a:ext cx="42546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№2</a:t>
            </a:r>
          </a:p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коррозии стали.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667040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7833626"/>
              </p:ext>
            </p:extLst>
          </p:nvPr>
        </p:nvGraphicFramePr>
        <p:xfrm>
          <a:off x="1" y="548680"/>
          <a:ext cx="9143998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687"/>
                <a:gridCol w="1329075"/>
                <a:gridCol w="1292612"/>
                <a:gridCol w="1291700"/>
                <a:gridCol w="1292612"/>
                <a:gridCol w="1291700"/>
                <a:gridCol w="12926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Дни проведения.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Вода. </a:t>
                      </a:r>
                      <a:r>
                        <a:rPr lang="ru-RU" sz="1400" dirty="0" err="1" smtClean="0">
                          <a:effectLst/>
                        </a:rPr>
                        <a:t>дистилл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Вода. </a:t>
                      </a:r>
                      <a:r>
                        <a:rPr lang="ru-RU" sz="1400" dirty="0" smtClean="0">
                          <a:effectLst/>
                        </a:rPr>
                        <a:t>грунтовая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HCL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r>
                        <a:rPr lang="en-US" sz="1400" dirty="0" err="1">
                          <a:effectLst/>
                        </a:rPr>
                        <a:t>NaOH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NaCL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Na2SO4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3-</a:t>
                      </a:r>
                      <a:r>
                        <a:rPr lang="ru-RU" sz="1400" baseline="0" dirty="0" smtClean="0">
                          <a:effectLst/>
                        </a:rPr>
                        <a:t>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день.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Осадок и налет больше чем в холоде.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Небольшой оранжевый осадок.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 изменений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Белый осадок проволока разрушается.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Светло оранжевый осадок и налет.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изменений.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198671"/>
              </p:ext>
            </p:extLst>
          </p:nvPr>
        </p:nvGraphicFramePr>
        <p:xfrm>
          <a:off x="27411" y="1988840"/>
          <a:ext cx="9153101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296144"/>
                <a:gridCol w="1296144"/>
                <a:gridCol w="1296144"/>
                <a:gridCol w="1296144"/>
                <a:gridCol w="1296144"/>
                <a:gridCol w="130422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10-ый день.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Большой осадок и налет на проволоке.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Осадок чуть больше.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 дне черные кусочки проволоки и небольшой налет.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Белый осадок, кусочки проволоки на дне.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Большой осадок и налет.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Малый налет и осадок.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8470102"/>
              </p:ext>
            </p:extLst>
          </p:nvPr>
        </p:nvGraphicFramePr>
        <p:xfrm>
          <a:off x="-30623" y="4221088"/>
          <a:ext cx="9144000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2"/>
                <a:gridCol w="1281673"/>
                <a:gridCol w="1281673"/>
                <a:gridCol w="1323606"/>
                <a:gridCol w="1292612"/>
                <a:gridCol w="1163169"/>
                <a:gridCol w="142114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Дни проведения.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Вода. </a:t>
                      </a:r>
                      <a:r>
                        <a:rPr lang="ru-RU" sz="1400" dirty="0" err="1">
                          <a:effectLst/>
                        </a:rPr>
                        <a:t>Дистилл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Вода. Грунтовая.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HCL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r>
                        <a:rPr lang="en-US" sz="1400" dirty="0" err="1">
                          <a:effectLst/>
                        </a:rPr>
                        <a:t>NaOH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</a:t>
                      </a:r>
                      <a:r>
                        <a:rPr lang="en-US" sz="1400" dirty="0" err="1">
                          <a:effectLst/>
                        </a:rPr>
                        <a:t>NaCL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Na2SO4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3-ий </a:t>
                      </a:r>
                      <a:r>
                        <a:rPr lang="ru-RU" sz="1400" dirty="0">
                          <a:effectLst/>
                        </a:rPr>
                        <a:t>день.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Небольшой оранжевый осадок и налет на проволоке.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Небольшой оранжевый осадок.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 изменений.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Белый осадок проволока разрушается.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Светло оранжевый осадок и налет.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изменений.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821113"/>
              </p:ext>
            </p:extLst>
          </p:nvPr>
        </p:nvGraphicFramePr>
        <p:xfrm>
          <a:off x="-18078" y="5644782"/>
          <a:ext cx="9143999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3"/>
                <a:gridCol w="1281673"/>
                <a:gridCol w="1281673"/>
                <a:gridCol w="1323606"/>
                <a:gridCol w="1292612"/>
                <a:gridCol w="1163168"/>
                <a:gridCol w="1421144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10-ый день.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Большой осадок и налет на проволоке.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Осадок чуть больше.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 дне черные кусочки проволоки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налет.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Белый осадок, кусочки проволоки на дне.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Большой осадок и налет.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Малый налет и осадок.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98867" y="-152309"/>
            <a:ext cx="1346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4516" y="3496814"/>
            <a:ext cx="1419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Холод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16428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м\Desktop\Тепло\crop_61355396_kRA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00437"/>
          </a:xfrm>
          <a:prstGeom prst="rect">
            <a:avLst/>
          </a:prstGeom>
          <a:noFill/>
        </p:spPr>
      </p:pic>
      <p:pic>
        <p:nvPicPr>
          <p:cNvPr id="1029" name="Picture 5" descr="C:\Users\дом\Desktop\Тепло\crop_61355620_q85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0"/>
            <a:ext cx="1346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36305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35292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Проблема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sz="2400" dirty="0"/>
              <a:t>В настоящее время происходит большое количество аварийных обрушений зданий и сооружений различных типов и видов как в промышленном, так и в гражданском секторе. Они несут за собой большие материальные потери, а иногда экологические и, как правило, человеческие жертвы  Железобетонные конструкции постоянно подвергаются воздействию внешней среды, в результате которого возникает коррозия материала</a:t>
            </a:r>
          </a:p>
          <a:p>
            <a:pPr algn="ctr"/>
            <a:r>
              <a:rPr lang="ru-RU" sz="2400" dirty="0"/>
              <a:t> </a:t>
            </a:r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Цели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1. Изучить</a:t>
            </a:r>
            <a:r>
              <a:rPr lang="ru-RU" sz="2400" dirty="0"/>
              <a:t>,  что такое железобетон.</a:t>
            </a:r>
          </a:p>
          <a:p>
            <a:pPr lvl="0"/>
            <a:r>
              <a:rPr lang="ru-RU" sz="2400" dirty="0" smtClean="0"/>
              <a:t>2. Как </a:t>
            </a:r>
            <a:r>
              <a:rPr lang="ru-RU" sz="2400" dirty="0"/>
              <a:t>происходит коррозия металла и бетона?</a:t>
            </a:r>
          </a:p>
          <a:p>
            <a:pPr lvl="0"/>
            <a:r>
              <a:rPr lang="ru-RU" sz="2400" dirty="0" smtClean="0"/>
              <a:t>3. На </a:t>
            </a:r>
            <a:r>
              <a:rPr lang="ru-RU" sz="2400" dirty="0"/>
              <a:t>примере крупных аварий зданий и </a:t>
            </a:r>
            <a:r>
              <a:rPr lang="ru-RU" sz="2400" dirty="0" smtClean="0"/>
              <a:t>гидросооружений </a:t>
            </a:r>
            <a:r>
              <a:rPr lang="ru-RU" sz="2400" dirty="0"/>
              <a:t>рассмотреть их причины.  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270037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Холод\crop_61354621_zILJYJ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noFill/>
        </p:spPr>
      </p:pic>
      <p:pic>
        <p:nvPicPr>
          <p:cNvPr id="2051" name="Picture 3" descr="C:\Users\дом\Desktop\Холод\crop_61354877_NYt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0"/>
            <a:ext cx="1419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Холод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18381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181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Выводы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 Наибольшая </a:t>
            </a:r>
            <a:r>
              <a:rPr lang="ru-RU" dirty="0">
                <a:solidFill>
                  <a:schemeClr val="bg1"/>
                </a:solidFill>
              </a:rPr>
              <a:t>коррозия бетона произошла в растворе сульфата натрия.                            </a:t>
            </a:r>
            <a:r>
              <a:rPr lang="en-US" b="1" dirty="0" err="1">
                <a:solidFill>
                  <a:schemeClr val="bg1"/>
                </a:solidFill>
              </a:rPr>
              <a:t>Ca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OH</a:t>
            </a:r>
            <a:r>
              <a:rPr lang="ru-RU" b="1" dirty="0">
                <a:solidFill>
                  <a:schemeClr val="bg1"/>
                </a:solidFill>
              </a:rPr>
              <a:t>)2 + </a:t>
            </a:r>
            <a:r>
              <a:rPr lang="en-US" b="1" dirty="0">
                <a:solidFill>
                  <a:schemeClr val="bg1"/>
                </a:solidFill>
              </a:rPr>
              <a:t>Na</a:t>
            </a:r>
            <a:r>
              <a:rPr lang="ru-RU" b="1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SO</a:t>
            </a:r>
            <a:r>
              <a:rPr lang="ru-RU" b="1" dirty="0">
                <a:solidFill>
                  <a:schemeClr val="bg1"/>
                </a:solidFill>
              </a:rPr>
              <a:t>4 = </a:t>
            </a:r>
            <a:r>
              <a:rPr lang="en-US" b="1" dirty="0" err="1">
                <a:solidFill>
                  <a:schemeClr val="bg1"/>
                </a:solidFill>
              </a:rPr>
              <a:t>CaSO</a:t>
            </a:r>
            <a:r>
              <a:rPr lang="ru-RU" b="1" dirty="0">
                <a:solidFill>
                  <a:schemeClr val="bg1"/>
                </a:solidFill>
              </a:rPr>
              <a:t>4 + 2</a:t>
            </a:r>
            <a:r>
              <a:rPr lang="en-US" b="1" dirty="0" err="1">
                <a:solidFill>
                  <a:schemeClr val="bg1"/>
                </a:solidFill>
              </a:rPr>
              <a:t>NaOH</a:t>
            </a:r>
            <a:r>
              <a:rPr lang="ru-RU" dirty="0">
                <a:solidFill>
                  <a:schemeClr val="bg1"/>
                </a:solidFill>
              </a:rPr>
              <a:t>.     </a:t>
            </a:r>
          </a:p>
          <a:p>
            <a:r>
              <a:rPr lang="en-US" b="1" dirty="0">
                <a:solidFill>
                  <a:schemeClr val="bg1"/>
                </a:solidFill>
              </a:rPr>
              <a:t>3CaO x Al2O3 x 6H2O + CaSO4 + (25 – 26) H2O = 3CaO x Al2O3 x CaSO4 + (31-32) H2O.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Объем </a:t>
            </a:r>
            <a:r>
              <a:rPr lang="ru-RU" dirty="0">
                <a:solidFill>
                  <a:schemeClr val="bg1"/>
                </a:solidFill>
              </a:rPr>
              <a:t>кристаллов этого </a:t>
            </a:r>
            <a:r>
              <a:rPr lang="ru-RU" dirty="0" smtClean="0">
                <a:solidFill>
                  <a:schemeClr val="bg1"/>
                </a:solidFill>
              </a:rPr>
              <a:t>вещества (</a:t>
            </a:r>
            <a:r>
              <a:rPr lang="ru-RU" dirty="0" err="1" smtClean="0">
                <a:solidFill>
                  <a:schemeClr val="bg1"/>
                </a:solidFill>
              </a:rPr>
              <a:t>этрингита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>
                <a:solidFill>
                  <a:schemeClr val="bg1"/>
                </a:solidFill>
              </a:rPr>
              <a:t>в 2,8 раз больше исходных веществ. В холоде кристаллизация проходила быстрее.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Коррозия </a:t>
            </a:r>
            <a:r>
              <a:rPr lang="ru-RU" dirty="0">
                <a:solidFill>
                  <a:schemeClr val="bg1"/>
                </a:solidFill>
              </a:rPr>
              <a:t>бетона в растворе соляной кислоты связана с разрушением </a:t>
            </a:r>
            <a:r>
              <a:rPr lang="ru-RU" dirty="0" err="1">
                <a:solidFill>
                  <a:schemeClr val="bg1"/>
                </a:solidFill>
              </a:rPr>
              <a:t>гидрооксида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кальция. </a:t>
            </a:r>
            <a:r>
              <a:rPr lang="en-US" b="1" dirty="0" err="1" smtClean="0">
                <a:solidFill>
                  <a:schemeClr val="bg1"/>
                </a:solidFill>
              </a:rPr>
              <a:t>Ca</a:t>
            </a:r>
            <a:r>
              <a:rPr lang="en-US" b="1" dirty="0" smtClean="0">
                <a:solidFill>
                  <a:schemeClr val="bg1"/>
                </a:solidFill>
              </a:rPr>
              <a:t>(OH)2 </a:t>
            </a:r>
            <a:r>
              <a:rPr lang="en-US" b="1" dirty="0">
                <a:solidFill>
                  <a:schemeClr val="bg1"/>
                </a:solidFill>
              </a:rPr>
              <a:t>+ 2HCL = CaCL2 + 2H2O.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Менее </a:t>
            </a:r>
            <a:r>
              <a:rPr lang="ru-RU" dirty="0">
                <a:solidFill>
                  <a:schemeClr val="bg1"/>
                </a:solidFill>
              </a:rPr>
              <a:t>всего коррозия бетона произошла в дистиллированной воде. Но белый цвет образцов бетона говорит о выщелачивании извести из бетона (белая смерть).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4. Реакции </a:t>
            </a:r>
            <a:r>
              <a:rPr lang="ru-RU" dirty="0">
                <a:solidFill>
                  <a:schemeClr val="bg1"/>
                </a:solidFill>
              </a:rPr>
              <a:t>характерные при коррозии железа.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ru-RU" b="1" dirty="0">
                <a:solidFill>
                  <a:schemeClr val="bg1"/>
                </a:solidFill>
              </a:rPr>
              <a:t> + 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ru-RU" b="1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ru-RU" b="1" dirty="0">
                <a:solidFill>
                  <a:schemeClr val="bg1"/>
                </a:solidFill>
              </a:rPr>
              <a:t> + 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ru-RU" b="1" dirty="0">
                <a:solidFill>
                  <a:schemeClr val="bg1"/>
                </a:solidFill>
              </a:rPr>
              <a:t>2 = 2</a:t>
            </a: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OH</a:t>
            </a:r>
            <a:r>
              <a:rPr lang="ru-RU" b="1" dirty="0">
                <a:solidFill>
                  <a:schemeClr val="bg1"/>
                </a:solidFill>
              </a:rPr>
              <a:t>)2 </a:t>
            </a:r>
            <a:r>
              <a:rPr lang="ru-RU" dirty="0">
                <a:solidFill>
                  <a:schemeClr val="bg1"/>
                </a:solidFill>
              </a:rPr>
              <a:t>- раствор белого цвета. 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OH</a:t>
            </a:r>
            <a:r>
              <a:rPr lang="ru-RU" b="1" dirty="0">
                <a:solidFill>
                  <a:schemeClr val="bg1"/>
                </a:solidFill>
              </a:rPr>
              <a:t>)2 + 2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ru-RU" b="1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ru-RU" b="1" dirty="0">
                <a:solidFill>
                  <a:schemeClr val="bg1"/>
                </a:solidFill>
              </a:rPr>
              <a:t> + 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ru-RU" b="1" dirty="0">
                <a:solidFill>
                  <a:schemeClr val="bg1"/>
                </a:solidFill>
              </a:rPr>
              <a:t>2 = 4</a:t>
            </a: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OH</a:t>
            </a:r>
            <a:r>
              <a:rPr lang="ru-RU" b="1" dirty="0">
                <a:solidFill>
                  <a:schemeClr val="bg1"/>
                </a:solidFill>
              </a:rPr>
              <a:t>)3 </a:t>
            </a:r>
            <a:r>
              <a:rPr lang="ru-RU" dirty="0">
                <a:solidFill>
                  <a:schemeClr val="bg1"/>
                </a:solidFill>
              </a:rPr>
              <a:t>- цвет ржавчины.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2</a:t>
            </a: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ru-RU" b="1" dirty="0">
                <a:solidFill>
                  <a:schemeClr val="bg1"/>
                </a:solidFill>
              </a:rPr>
              <a:t> + </a:t>
            </a:r>
            <a:r>
              <a:rPr lang="en-US" b="1" dirty="0">
                <a:solidFill>
                  <a:schemeClr val="bg1"/>
                </a:solidFill>
              </a:rPr>
              <a:t>HCL</a:t>
            </a:r>
            <a:r>
              <a:rPr lang="ru-RU" b="1" dirty="0">
                <a:solidFill>
                  <a:schemeClr val="bg1"/>
                </a:solidFill>
              </a:rPr>
              <a:t> = 2</a:t>
            </a:r>
            <a:r>
              <a:rPr lang="en-US" b="1" dirty="0" err="1">
                <a:solidFill>
                  <a:schemeClr val="bg1"/>
                </a:solidFill>
              </a:rPr>
              <a:t>FeCl</a:t>
            </a:r>
            <a:r>
              <a:rPr lang="ru-RU" b="1" dirty="0">
                <a:solidFill>
                  <a:schemeClr val="bg1"/>
                </a:solidFill>
              </a:rPr>
              <a:t>3 + 3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ru-RU" b="1" dirty="0">
                <a:solidFill>
                  <a:schemeClr val="bg1"/>
                </a:solidFill>
              </a:rPr>
              <a:t>2^ </a:t>
            </a:r>
            <a:r>
              <a:rPr lang="ru-RU" dirty="0">
                <a:solidFill>
                  <a:schemeClr val="bg1"/>
                </a:solidFill>
              </a:rPr>
              <a:t>- при электрохимической коррозии.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Fe</a:t>
            </a:r>
            <a:r>
              <a:rPr lang="ru-RU" b="1" dirty="0">
                <a:solidFill>
                  <a:schemeClr val="bg1"/>
                </a:solidFill>
              </a:rPr>
              <a:t>2+ + 2</a:t>
            </a:r>
            <a:r>
              <a:rPr lang="en-US" b="1" dirty="0">
                <a:solidFill>
                  <a:schemeClr val="bg1"/>
                </a:solidFill>
              </a:rPr>
              <a:t>OH</a:t>
            </a:r>
            <a:r>
              <a:rPr lang="ru-RU" b="1" dirty="0">
                <a:solidFill>
                  <a:schemeClr val="bg1"/>
                </a:solidFill>
              </a:rPr>
              <a:t>- = </a:t>
            </a: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OH</a:t>
            </a:r>
            <a:r>
              <a:rPr lang="ru-RU" b="1" dirty="0">
                <a:solidFill>
                  <a:schemeClr val="bg1"/>
                </a:solidFill>
              </a:rPr>
              <a:t>)2.</a:t>
            </a:r>
          </a:p>
          <a:p>
            <a:r>
              <a:rPr lang="ru-RU" dirty="0">
                <a:solidFill>
                  <a:schemeClr val="bg1"/>
                </a:solidFill>
              </a:rPr>
              <a:t>Мой вывод, что во всех случаях происходит оба вида коррозии: химическая и электрохимическая. Более всего сталь </a:t>
            </a:r>
            <a:r>
              <a:rPr lang="ru-RU" dirty="0" smtClean="0">
                <a:solidFill>
                  <a:schemeClr val="bg1"/>
                </a:solidFill>
              </a:rPr>
              <a:t>коррозировала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дистиллированной </a:t>
            </a:r>
            <a:r>
              <a:rPr lang="ru-RU" dirty="0">
                <a:solidFill>
                  <a:schemeClr val="bg1"/>
                </a:solidFill>
              </a:rPr>
              <a:t>воде, в растворе хлорида натрия, менее – в растворах </a:t>
            </a:r>
            <a:r>
              <a:rPr lang="ru-RU" dirty="0" err="1">
                <a:solidFill>
                  <a:schemeClr val="bg1"/>
                </a:solidFill>
              </a:rPr>
              <a:t>гидрооксида</a:t>
            </a:r>
            <a:r>
              <a:rPr lang="ru-RU" dirty="0">
                <a:solidFill>
                  <a:schemeClr val="bg1"/>
                </a:solidFill>
              </a:rPr>
              <a:t> натрия и сульфата натрия. В теплой среде коррозия происходит немного быстрее.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0514711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crop_62770842_MRt9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. Железобетонные </a:t>
            </a:r>
            <a:r>
              <a:rPr lang="ru-RU" dirty="0">
                <a:solidFill>
                  <a:schemeClr val="bg1"/>
                </a:solidFill>
              </a:rPr>
              <a:t>конструкции имеют свой срок использования. Я понимаю, что этот срок устанавливается наукой.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6. Из </a:t>
            </a:r>
            <a:r>
              <a:rPr lang="ru-RU" dirty="0">
                <a:solidFill>
                  <a:schemeClr val="bg1"/>
                </a:solidFill>
              </a:rPr>
              <a:t>изученных мной материалов о Цимлянском  </a:t>
            </a:r>
            <a:r>
              <a:rPr lang="ru-RU" dirty="0" smtClean="0">
                <a:solidFill>
                  <a:schemeClr val="bg1"/>
                </a:solidFill>
              </a:rPr>
              <a:t>ГЭС </a:t>
            </a:r>
            <a:r>
              <a:rPr lang="ru-RU" dirty="0">
                <a:solidFill>
                  <a:schemeClr val="bg1"/>
                </a:solidFill>
              </a:rPr>
              <a:t>я узнал,  что она была построена в 1952 году. Капитальный ремонт рекомендован через 50 лет. Она же существует 60 лет. И в некоторых статьях пишут о проблемах </a:t>
            </a:r>
            <a:r>
              <a:rPr lang="ru-RU" dirty="0" smtClean="0">
                <a:solidFill>
                  <a:schemeClr val="bg1"/>
                </a:solidFill>
              </a:rPr>
              <a:t>Цимлянского </a:t>
            </a:r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идроузла.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7. В </a:t>
            </a:r>
            <a:r>
              <a:rPr lang="ru-RU" b="1" dirty="0">
                <a:solidFill>
                  <a:schemeClr val="bg1"/>
                </a:solidFill>
              </a:rPr>
              <a:t>наше время после технических катастроф часто говорят о «человеческом факторе». И тут следует вспомнить о человеческой ответственности. На мой взгляд ответственность надо в </a:t>
            </a:r>
            <a:r>
              <a:rPr lang="ru-RU" b="1" dirty="0" smtClean="0">
                <a:solidFill>
                  <a:schemeClr val="bg1"/>
                </a:solidFill>
              </a:rPr>
              <a:t>себе </a:t>
            </a:r>
            <a:r>
              <a:rPr lang="ru-RU" b="1" dirty="0">
                <a:solidFill>
                  <a:schemeClr val="bg1"/>
                </a:solidFill>
              </a:rPr>
              <a:t>вырабатывать. Об этом говорит мой </a:t>
            </a:r>
            <a:r>
              <a:rPr lang="ru-RU" b="1" dirty="0" err="1">
                <a:solidFill>
                  <a:schemeClr val="bg1"/>
                </a:solidFill>
              </a:rPr>
              <a:t>флаер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Как стать ответственным».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8. Во </a:t>
            </a:r>
            <a:r>
              <a:rPr lang="ru-RU" b="1" dirty="0">
                <a:solidFill>
                  <a:schemeClr val="bg1"/>
                </a:solidFill>
              </a:rPr>
              <a:t>время презентации моей работы в школе я раздал </a:t>
            </a:r>
            <a:r>
              <a:rPr lang="ru-RU" b="1" dirty="0" err="1">
                <a:solidFill>
                  <a:schemeClr val="bg1"/>
                </a:solidFill>
              </a:rPr>
              <a:t>флаеры</a:t>
            </a:r>
            <a:r>
              <a:rPr lang="ru-RU" b="1" dirty="0">
                <a:solidFill>
                  <a:schemeClr val="bg1"/>
                </a:solidFill>
              </a:rPr>
              <a:t> школьникам. Мои друзья заинтересовались.   </a:t>
            </a:r>
          </a:p>
        </p:txBody>
      </p:sp>
    </p:spTree>
    <p:extLst>
      <p:ext uri="{BB962C8B-B14F-4D97-AF65-F5344CB8AC3E}">
        <p14:creationId xmlns:p14="http://schemas.microsoft.com/office/powerpoint/2010/main" xmlns="" val="27422527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crop_62768858_2b3CV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132" y="0"/>
            <a:ext cx="703173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crop_62771053_BljF0J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147" y="0"/>
            <a:ext cx="528170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kit.ru/assets/images/5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385" y="9841"/>
            <a:ext cx="66019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1752" y="6093296"/>
            <a:ext cx="88677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Человек! Ты отвечаешь за созданное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разрушенное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429458578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xotsobaki.ru/forum/uploads/monthly_11_2013/post-16-0-59964300-1385538840_thum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8358246" cy="5572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17366" y="6143644"/>
            <a:ext cx="4326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Рукотворное море –</a:t>
            </a:r>
            <a:r>
              <a:rPr lang="ru-RU" sz="2800" dirty="0" err="1" smtClean="0">
                <a:solidFill>
                  <a:schemeClr val="bg1"/>
                </a:solidFill>
              </a:rPr>
              <a:t>Цимла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-142900"/>
            <a:ext cx="78861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7078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14818"/>
            <a:ext cx="4572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Используемые методы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Эксперимент.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Наблюдение.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Сравнение.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50112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Для достижения поставленных целей ознакомиться с соответствующей литературой.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Собрать материалы о Цимлянском водохранилище.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Провести эксперименты, доказывающие коррозию металла и бетона.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4.Подвести итоги.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ые причины обрушений зданий и сооружений в россии. Графика Алексея СТЕФАНОВА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60"/>
            <a:ext cx="8429684" cy="57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1"/>
            <a:ext cx="4429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Основные причины обрушений зданий и сооружений в </a:t>
            </a:r>
            <a:r>
              <a:rPr lang="ru-RU" sz="2000" dirty="0" err="1" smtClean="0">
                <a:solidFill>
                  <a:schemeClr val="bg1"/>
                </a:solidFill>
              </a:rPr>
              <a:t>россии</a:t>
            </a:r>
            <a:r>
              <a:rPr lang="ru-RU" sz="2000" dirty="0" smtClean="0">
                <a:solidFill>
                  <a:schemeClr val="bg1"/>
                </a:solidFill>
              </a:rPr>
              <a:t>. Графика Алексея СТЕФАНОВА.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м\Desktop\crop_60266273_pK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3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ом\Desktop\crop_60266386_3AevrL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85926"/>
            <a:ext cx="5143504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214290"/>
            <a:ext cx="36953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Цимлянский</a:t>
            </a:r>
            <a:r>
              <a:rPr lang="ru-RU" sz="4400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гидроузел.</a:t>
            </a:r>
            <a:endParaRPr lang="ru-RU" sz="4400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7205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014723"/>
              </p:ext>
            </p:extLst>
          </p:nvPr>
        </p:nvGraphicFramePr>
        <p:xfrm>
          <a:off x="107504" y="1196752"/>
          <a:ext cx="4320480" cy="532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1056574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Ростовская </a:t>
                      </a:r>
                      <a:r>
                        <a:rPr lang="ru-RU" sz="2000" u="none" strike="noStrike" dirty="0" smtClean="0">
                          <a:effectLst/>
                        </a:rPr>
                        <a:t>область,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Волгоградская область.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90438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Высота над уровнем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моря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35,0 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1519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Длина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180 км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1519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Ширина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 км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1519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Площадь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2700 км²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1519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Объём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23,9 км³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1519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Средняя глубина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8,8 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90438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Вытекающие реки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effectLst/>
                        </a:rPr>
                        <a:t>Дон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51519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 </a:t>
                      </a:r>
                      <a:r>
                        <a:rPr lang="ru-RU" sz="1800" dirty="0" smtClean="0">
                          <a:effectLst/>
                        </a:rPr>
                        <a:t>построения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effectLst/>
                        </a:rPr>
                        <a:t>1952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5381905"/>
              </p:ext>
            </p:extLst>
          </p:nvPr>
        </p:nvGraphicFramePr>
        <p:xfrm>
          <a:off x="4499992" y="1196752"/>
          <a:ext cx="4499992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  <a:gridCol w="2249996"/>
              </a:tblGrid>
              <a:tr h="1365682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Цимлянский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гидроузел включает</a:t>
                      </a:r>
                      <a:endParaRPr lang="ru-RU" dirty="0"/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Гидроэлектростанцию, плотину,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два судоходных шлюза, порт,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лесобазу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 marL="60960" marR="60960" marT="60960" marB="60960"/>
                </a:tc>
              </a:tr>
              <a:tr h="7925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Длина плотины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13 км.</a:t>
                      </a:r>
                      <a:endParaRPr lang="ru-RU" dirty="0"/>
                    </a:p>
                  </a:txBody>
                  <a:tcPr marL="60960" marR="60960" marT="60960" marB="60960"/>
                </a:tc>
              </a:tr>
              <a:tr h="7925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 штормовой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3 метров.</a:t>
                      </a:r>
                      <a:endParaRPr lang="ru-RU" dirty="0"/>
                    </a:p>
                  </a:txBody>
                  <a:tcPr marL="60960" marR="60960" marT="60960" marB="60960"/>
                </a:tc>
              </a:tr>
              <a:tr h="7925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Питьевой воды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3 миллионов человек</a:t>
                      </a:r>
                      <a:endParaRPr lang="ru-RU" dirty="0"/>
                    </a:p>
                  </a:txBody>
                  <a:tcPr marL="60960" marR="60960" marT="60960" marB="60960"/>
                </a:tc>
              </a:tr>
              <a:tr h="7925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Воды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для орошения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 180</a:t>
                      </a:r>
                      <a:r>
                        <a:rPr lang="ru-RU" baseline="0" dirty="0" smtClean="0"/>
                        <a:t> 000 гектар земли.</a:t>
                      </a:r>
                      <a:endParaRPr lang="ru-RU" dirty="0"/>
                    </a:p>
                  </a:txBody>
                  <a:tcPr marL="60960" marR="60960" marT="60960" marB="60960"/>
                </a:tc>
              </a:tr>
              <a:tr h="7925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Транспортный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путь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7 000 судов.</a:t>
                      </a:r>
                      <a:endParaRPr lang="ru-RU" dirty="0"/>
                    </a:p>
                  </a:txBody>
                  <a:tcPr marL="60960" marR="60960" marT="60960" marB="6096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35696" y="393692"/>
            <a:ext cx="650421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chemeClr val="accent3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Информация о цимлянском гидроузле.</a:t>
            </a:r>
          </a:p>
        </p:txBody>
      </p:sp>
    </p:spTree>
    <p:extLst>
      <p:ext uri="{BB962C8B-B14F-4D97-AF65-F5344CB8AC3E}">
        <p14:creationId xmlns:p14="http://schemas.microsoft.com/office/powerpoint/2010/main" xmlns="" val="26937151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endParaRPr lang="ru-RU" b="1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Необходимые материалы: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1. 18 </a:t>
            </a:r>
            <a:r>
              <a:rPr lang="ru-RU" dirty="0">
                <a:solidFill>
                  <a:schemeClr val="bg1"/>
                </a:solidFill>
              </a:rPr>
              <a:t>пробирок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2. Лабораторные </a:t>
            </a:r>
            <a:r>
              <a:rPr lang="ru-RU" dirty="0">
                <a:solidFill>
                  <a:schemeClr val="bg1"/>
                </a:solidFill>
              </a:rPr>
              <a:t>весы.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3. Маркер </a:t>
            </a:r>
            <a:r>
              <a:rPr lang="ru-RU" dirty="0">
                <a:solidFill>
                  <a:schemeClr val="bg1"/>
                </a:solidFill>
              </a:rPr>
              <a:t>для пометки баночек.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4. Дистиллированная </a:t>
            </a:r>
            <a:r>
              <a:rPr lang="ru-RU" dirty="0">
                <a:solidFill>
                  <a:schemeClr val="bg1"/>
                </a:solidFill>
              </a:rPr>
              <a:t>вода.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5. Грунтовая </a:t>
            </a:r>
            <a:r>
              <a:rPr lang="ru-RU" dirty="0">
                <a:solidFill>
                  <a:schemeClr val="bg1"/>
                </a:solidFill>
              </a:rPr>
              <a:t>вода (из скважины, глубина </a:t>
            </a:r>
            <a:r>
              <a:rPr lang="ru-RU" dirty="0" smtClean="0">
                <a:solidFill>
                  <a:schemeClr val="bg1"/>
                </a:solidFill>
              </a:rPr>
              <a:t>скважины 12 метров).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6. Раствор </a:t>
            </a:r>
            <a:r>
              <a:rPr lang="ru-RU" dirty="0" err="1">
                <a:solidFill>
                  <a:schemeClr val="bg1"/>
                </a:solidFill>
              </a:rPr>
              <a:t>гидрооксида</a:t>
            </a:r>
            <a:r>
              <a:rPr lang="ru-RU" dirty="0">
                <a:solidFill>
                  <a:schemeClr val="bg1"/>
                </a:solidFill>
              </a:rPr>
              <a:t> натрия </a:t>
            </a:r>
            <a:r>
              <a:rPr lang="en-US" dirty="0">
                <a:solidFill>
                  <a:schemeClr val="bg1"/>
                </a:solidFill>
              </a:rPr>
              <a:t>pH</a:t>
            </a:r>
            <a:r>
              <a:rPr lang="ru-RU" dirty="0">
                <a:solidFill>
                  <a:schemeClr val="bg1"/>
                </a:solidFill>
              </a:rPr>
              <a:t>=9.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7. Раствор </a:t>
            </a:r>
            <a:r>
              <a:rPr lang="ru-RU" dirty="0">
                <a:solidFill>
                  <a:schemeClr val="bg1"/>
                </a:solidFill>
              </a:rPr>
              <a:t>соляной кислоты </a:t>
            </a:r>
            <a:r>
              <a:rPr lang="en-US" dirty="0">
                <a:solidFill>
                  <a:schemeClr val="bg1"/>
                </a:solidFill>
              </a:rPr>
              <a:t>pH=</a:t>
            </a:r>
            <a:r>
              <a:rPr lang="ru-RU" dirty="0">
                <a:solidFill>
                  <a:schemeClr val="bg1"/>
                </a:solidFill>
              </a:rPr>
              <a:t>5.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8.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ru-RU" dirty="0">
                <a:solidFill>
                  <a:schemeClr val="bg1"/>
                </a:solidFill>
              </a:rPr>
              <a:t> раствор хлорида натрия.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9. 3</a:t>
            </a:r>
            <a:r>
              <a:rPr lang="ru-RU" dirty="0">
                <a:solidFill>
                  <a:schemeClr val="bg1"/>
                </a:solidFill>
              </a:rPr>
              <a:t>% раствор сульфата </a:t>
            </a:r>
            <a:r>
              <a:rPr lang="ru-RU" dirty="0" smtClean="0">
                <a:solidFill>
                  <a:schemeClr val="bg1"/>
                </a:solidFill>
              </a:rPr>
              <a:t>натрия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10. 18 </a:t>
            </a:r>
            <a:r>
              <a:rPr lang="ru-RU" dirty="0">
                <a:solidFill>
                  <a:schemeClr val="bg1"/>
                </a:solidFill>
              </a:rPr>
              <a:t>полосок </a:t>
            </a:r>
            <a:r>
              <a:rPr lang="ru-RU" dirty="0" smtClean="0">
                <a:solidFill>
                  <a:schemeClr val="bg1"/>
                </a:solidFill>
              </a:rPr>
              <a:t>бетона, </a:t>
            </a:r>
            <a:r>
              <a:rPr lang="ru-RU" dirty="0">
                <a:solidFill>
                  <a:schemeClr val="bg1"/>
                </a:solidFill>
              </a:rPr>
              <a:t>размером 1х2х5 см. 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b="1" dirty="0"/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Проведения опыта: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1. Сделали </a:t>
            </a:r>
            <a:r>
              <a:rPr lang="ru-RU" dirty="0">
                <a:solidFill>
                  <a:schemeClr val="bg1"/>
                </a:solidFill>
              </a:rPr>
              <a:t>18 образцов бетона, для этого приготовили раствор из песка и цемента в отношении 3,5х1.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2. Образцы </a:t>
            </a:r>
            <a:r>
              <a:rPr lang="ru-RU" dirty="0">
                <a:solidFill>
                  <a:schemeClr val="bg1"/>
                </a:solidFill>
              </a:rPr>
              <a:t>бетона положили в баночки со следующими веществами: </a:t>
            </a:r>
            <a:r>
              <a:rPr lang="ru-RU" dirty="0" smtClean="0">
                <a:solidFill>
                  <a:schemeClr val="bg1"/>
                </a:solidFill>
              </a:rPr>
              <a:t>Дистиллированная </a:t>
            </a:r>
            <a:r>
              <a:rPr lang="ru-RU" dirty="0">
                <a:solidFill>
                  <a:schemeClr val="bg1"/>
                </a:solidFill>
              </a:rPr>
              <a:t>вода, грунтовая вода, </a:t>
            </a:r>
            <a:r>
              <a:rPr lang="ru-RU" dirty="0" err="1">
                <a:solidFill>
                  <a:schemeClr val="bg1"/>
                </a:solidFill>
              </a:rPr>
              <a:t>гидрооксид</a:t>
            </a:r>
            <a:r>
              <a:rPr lang="ru-RU" dirty="0">
                <a:solidFill>
                  <a:schemeClr val="bg1"/>
                </a:solidFill>
              </a:rPr>
              <a:t> натрия, хлорид водорода, хлорид натрия, сульфат </a:t>
            </a:r>
            <a:r>
              <a:rPr lang="ru-RU" dirty="0" smtClean="0">
                <a:solidFill>
                  <a:schemeClr val="bg1"/>
                </a:solidFill>
              </a:rPr>
              <a:t>натрия. </a:t>
            </a:r>
            <a:r>
              <a:rPr lang="ru-RU" dirty="0">
                <a:solidFill>
                  <a:schemeClr val="bg1"/>
                </a:solidFill>
              </a:rPr>
              <a:t>Наборы трехкратные. Один набор поместили в тепло (температура +24-+25 градусов), другой набор в холод (температура от +8 до  </a:t>
            </a:r>
            <a:r>
              <a:rPr lang="ru-RU" dirty="0" smtClean="0">
                <a:solidFill>
                  <a:schemeClr val="bg1"/>
                </a:solidFill>
              </a:rPr>
              <a:t>-10 </a:t>
            </a:r>
            <a:r>
              <a:rPr lang="ru-RU" dirty="0">
                <a:solidFill>
                  <a:schemeClr val="bg1"/>
                </a:solidFill>
              </a:rPr>
              <a:t>градусов), третий набор мы носили из тепла в холод неделя в тепле, неделя в холоде. Условия те же которые были у казаны ранее.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3. Еженедельно </a:t>
            </a:r>
            <a:r>
              <a:rPr lang="ru-RU" dirty="0">
                <a:solidFill>
                  <a:schemeClr val="bg1"/>
                </a:solidFill>
              </a:rPr>
              <a:t>все наблюдения записывали в таблицу.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4. Опыт </a:t>
            </a:r>
            <a:r>
              <a:rPr lang="ru-RU" dirty="0">
                <a:solidFill>
                  <a:schemeClr val="bg1"/>
                </a:solidFill>
              </a:rPr>
              <a:t>проводили в течении </a:t>
            </a:r>
            <a:r>
              <a:rPr lang="ru-RU" dirty="0" smtClean="0">
                <a:solidFill>
                  <a:schemeClr val="bg1"/>
                </a:solidFill>
              </a:rPr>
              <a:t>двух с </a:t>
            </a:r>
            <a:r>
              <a:rPr lang="ru-RU" dirty="0" err="1" smtClean="0">
                <a:solidFill>
                  <a:schemeClr val="bg1"/>
                </a:solidFill>
              </a:rPr>
              <a:t>пловиной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месяцев.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0"/>
            <a:ext cx="3190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Опыт №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 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коррозии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бетона.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8347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Научная рабоота\ФОТО\фото опыты\crop_60262252_2GjHX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4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I:\Научная рабоота\ФОТО\фото опыты\crop_60262484_Km8ho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585" y="2425138"/>
            <a:ext cx="403498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47385" y="4675423"/>
            <a:ext cx="5045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Опыт №2  </a:t>
            </a:r>
            <a:r>
              <a:rPr lang="ru-RU" sz="2000" dirty="0">
                <a:solidFill>
                  <a:srgbClr val="FFFF00"/>
                </a:solidFill>
              </a:rPr>
              <a:t>проводился с 26.11.13. по 6.12.13.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4397" y="3917567"/>
            <a:ext cx="5055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Опыт №1проводился </a:t>
            </a:r>
            <a:r>
              <a:rPr lang="ru-RU" sz="2000" dirty="0">
                <a:solidFill>
                  <a:srgbClr val="FFFF00"/>
                </a:solidFill>
              </a:rPr>
              <a:t>с 29.10.13. по 14.01.14.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аучная рабоота\crop_60374214_5rSId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" y="4077072"/>
            <a:ext cx="9144000" cy="2432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G:\Научная рабоота\crop_60373563_RshIV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" y="1340768"/>
            <a:ext cx="914400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0064" y="260648"/>
            <a:ext cx="6113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Приготовили три набора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9490" y="2941439"/>
            <a:ext cx="847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Поместили наборы в разные среды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0305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366</TotalTime>
  <Words>1136</Words>
  <Application>Microsoft Office PowerPoint</Application>
  <PresentationFormat>Экран (4:3)</PresentationFormat>
  <Paragraphs>445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Тимирязевская ООШ</dc:creator>
  <cp:lastModifiedBy>дом</cp:lastModifiedBy>
  <cp:revision>59</cp:revision>
  <dcterms:created xsi:type="dcterms:W3CDTF">2014-01-17T12:35:38Z</dcterms:created>
  <dcterms:modified xsi:type="dcterms:W3CDTF">2014-02-19T11:12:25Z</dcterms:modified>
</cp:coreProperties>
</file>