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806A749-4545-453A-B324-953335431B21}" type="datetimeFigureOut">
              <a:rPr lang="ru-RU" smtClean="0"/>
              <a:t>29.12.2017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5DEF8F3-0E78-47E5-B690-BCB5B20A4B4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6000" y="2967335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 О Ф С О Ю З РАБОТНИКОВ НАРОДНОГО ОБРАЗОВАНИЯ И НАУКИ РОССИЙСКОЙ ФЕДЕРАЦИИ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2736304" cy="3100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b="1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 1905 года в России работники,</a:t>
            </a: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b="1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чтобы защищать свои интересы,</a:t>
            </a: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b="1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объединяются в профессиональные</a:t>
            </a:r>
            <a: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2700" b="1" i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организации</a:t>
            </a:r>
            <a:r>
              <a:rPr lang="ru-RU" sz="2700" b="1" i="1" dirty="0" smtClean="0">
                <a:latin typeface="Times New Roman"/>
                <a:ea typeface="Times New Roman"/>
                <a:cs typeface="Times New Roman"/>
              </a:rPr>
              <a:t>.</a:t>
            </a:r>
            <a:br>
              <a:rPr lang="ru-RU" sz="2700" b="1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700" b="1" i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700" b="1" i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700" b="1" i="1" dirty="0" smtClean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</a:rPr>
              <a:t>П </a:t>
            </a:r>
            <a:r>
              <a:rPr lang="ru-RU" sz="2700" b="1" i="1" dirty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</a:rPr>
              <a:t>Р О Ф С О Ю З</a:t>
            </a:r>
            <a:r>
              <a:rPr lang="ru-RU" sz="2700" i="1" dirty="0">
                <a:solidFill>
                  <a:srgbClr val="000080"/>
                </a:solidFill>
                <a:latin typeface="Times New Roman"/>
                <a:ea typeface="Times New Roman"/>
                <a:cs typeface="Times New Roman"/>
              </a:rPr>
              <a:t>  сегодня является единственной организацией, имеющей право по закону и способный на деле представлять интересы и защищать права работников.</a:t>
            </a:r>
            <a:r>
              <a:rPr lang="ru-RU" sz="2700" dirty="0">
                <a:latin typeface="Calibri"/>
                <a:ea typeface="Calibri"/>
                <a:cs typeface="Times New Roman"/>
              </a:rPr>
              <a:t/>
            </a:r>
            <a:br>
              <a:rPr lang="ru-RU" sz="2700" dirty="0">
                <a:latin typeface="Calibri"/>
                <a:ea typeface="Calibri"/>
                <a:cs typeface="Times New Roman"/>
              </a:rPr>
            </a:br>
            <a:r>
              <a:rPr lang="ru-RU" sz="4000" dirty="0"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Что такое ПРОФСОЮЗ?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793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3"/>
            <a:ext cx="6984776" cy="5688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800" b="1" i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З А Ч Е М  Н У Ж Е Н  ПРОФСОЮЗ?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effectLst/>
                <a:latin typeface="Times New Roman"/>
                <a:ea typeface="Times New Roman"/>
                <a:cs typeface="Times New Roman"/>
              </a:rPr>
              <a:t> ·    ЧТОБЫ не оставаться один на   один с работодателем.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effectLst/>
                <a:latin typeface="Times New Roman"/>
                <a:ea typeface="Times New Roman"/>
                <a:cs typeface="Times New Roman"/>
              </a:rPr>
              <a:t> ·    ЧТОБЫ знать свои права и уметь их защищать.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effectLst/>
                <a:latin typeface="Times New Roman"/>
                <a:ea typeface="Times New Roman"/>
                <a:cs typeface="Times New Roman"/>
              </a:rPr>
              <a:t>  ·   ЧТОБЫ получать в срок достойную заработную плату.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effectLst/>
                <a:latin typeface="Times New Roman"/>
                <a:ea typeface="Times New Roman"/>
                <a:cs typeface="Times New Roman"/>
              </a:rPr>
              <a:t>·    ЧТОБЫ чувствовать себя частью сплочённой организации.</a:t>
            </a:r>
            <a:endParaRPr lang="ru-RU" sz="28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800000"/>
                </a:solidFill>
                <a:effectLst/>
                <a:latin typeface="Times New Roman"/>
                <a:ea typeface="Times New Roman"/>
                <a:cs typeface="Times New Roman"/>
              </a:rPr>
              <a:t>·    ЧТОБЫ иметь хорошие условия труда.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6772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-446163"/>
            <a:ext cx="7560840" cy="662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u="sng" dirty="0" smtClean="0">
              <a:solidFill>
                <a:srgbClr val="0000FF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000" b="1" i="1" u="sng" dirty="0">
              <a:solidFill>
                <a:srgbClr val="0000FF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Только  член  профсоюза</a:t>
            </a:r>
            <a:endParaRPr lang="ru-RU" sz="2400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i="1" u="sng" dirty="0" smtClean="0">
                <a:solidFill>
                  <a:srgbClr val="C00000"/>
                </a:solidFill>
                <a:effectLst/>
                <a:latin typeface="Times New Roman"/>
                <a:ea typeface="Times New Roman"/>
                <a:cs typeface="Times New Roman"/>
              </a:rPr>
              <a:t>вправе рассчитывать на:</a:t>
            </a:r>
            <a:endParaRPr lang="ru-RU" sz="2400" dirty="0" smtClean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000080"/>
                </a:solidFill>
                <a:effectLst/>
                <a:latin typeface="Times New Roman"/>
                <a:ea typeface="Times New Roman"/>
                <a:cs typeface="Times New Roman"/>
              </a:rPr>
              <a:t> ·     Защиту при увольнении по инициативе работодателя;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000080"/>
                </a:solidFill>
                <a:effectLst/>
                <a:latin typeface="Times New Roman"/>
                <a:ea typeface="Times New Roman"/>
                <a:cs typeface="Times New Roman"/>
              </a:rPr>
              <a:t>·     Помощь профсоюзной организации и её выборных органов при нарушении работодателем трудового коллективного договора;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000080"/>
                </a:solidFill>
                <a:effectLst/>
                <a:latin typeface="Times New Roman"/>
                <a:ea typeface="Times New Roman"/>
                <a:cs typeface="Times New Roman"/>
              </a:rPr>
              <a:t>·     Содействие в решении вопросов, связанных с охраной труда, возмещение ущерба, причинённого здоровью при исполнении трудовых обязанностей;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000080"/>
                </a:solidFill>
                <a:effectLst/>
                <a:latin typeface="Times New Roman"/>
                <a:ea typeface="Times New Roman"/>
                <a:cs typeface="Times New Roman"/>
              </a:rPr>
              <a:t>·     Бесплатную консультацию по экономическим, правовым, медицинским и иным социально значимым вопросам в профсоюзных органах;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000080"/>
                </a:solidFill>
                <a:effectLst/>
                <a:latin typeface="Times New Roman"/>
                <a:ea typeface="Times New Roman"/>
                <a:cs typeface="Times New Roman"/>
              </a:rPr>
              <a:t>·     Содействие и помощь профсоюзного органа в организации отдыха и лечения работников и их детей;</a:t>
            </a:r>
            <a:endParaRPr lang="ru-RU" sz="1600" dirty="0" smtClean="0"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i="1" dirty="0" smtClean="0">
                <a:solidFill>
                  <a:srgbClr val="000080"/>
                </a:solidFill>
                <a:effectLst/>
                <a:latin typeface="Times New Roman"/>
                <a:ea typeface="Times New Roman"/>
                <a:cs typeface="Times New Roman"/>
              </a:rPr>
              <a:t>·     Получение материальной помощи из средств профсоюза.</a:t>
            </a:r>
            <a:r>
              <a:rPr lang="ru-RU" b="1" dirty="0" smtClean="0">
                <a:effectLst/>
                <a:latin typeface="Times New Roman"/>
                <a:ea typeface="Times New Roman"/>
                <a:cs typeface="Times New Roman"/>
              </a:rPr>
              <a:t>     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142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58847"/>
            <a:ext cx="4572000" cy="67403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Что такое профсоюз — это повесть,</a:t>
            </a:r>
            <a:br>
              <a:rPr lang="ru-RU" dirty="0"/>
            </a:br>
            <a:r>
              <a:rPr lang="ru-RU" dirty="0"/>
              <a:t>Наши будни, наша жизнь, наша совесть.</a:t>
            </a:r>
            <a:br>
              <a:rPr lang="ru-RU" dirty="0"/>
            </a:br>
            <a:r>
              <a:rPr lang="ru-RU" dirty="0"/>
              <a:t>И в нём зависти нет и нет фальши,</a:t>
            </a:r>
            <a:br>
              <a:rPr lang="ru-RU" dirty="0"/>
            </a:br>
            <a:r>
              <a:rPr lang="ru-RU" dirty="0"/>
              <a:t>С ним мы жили и жить будем дальше.</a:t>
            </a:r>
          </a:p>
          <a:p>
            <a:r>
              <a:rPr lang="ru-RU" dirty="0"/>
              <a:t>Что такое профсоюз, знает каждый,</a:t>
            </a:r>
            <a:br>
              <a:rPr lang="ru-RU" dirty="0"/>
            </a:br>
            <a:r>
              <a:rPr lang="ru-RU" dirty="0"/>
              <a:t>За кого постоял он однажды.</a:t>
            </a:r>
            <a:br>
              <a:rPr lang="ru-RU" dirty="0"/>
            </a:br>
            <a:r>
              <a:rPr lang="ru-RU" dirty="0"/>
              <a:t>С кем он в радости был, был и в горе</a:t>
            </a:r>
            <a:br>
              <a:rPr lang="ru-RU" dirty="0"/>
            </a:br>
            <a:r>
              <a:rPr lang="ru-RU" dirty="0"/>
              <a:t>И помог разрешить проблем море.</a:t>
            </a:r>
          </a:p>
          <a:p>
            <a:r>
              <a:rPr lang="ru-RU" dirty="0"/>
              <a:t>Что такое профсоюз — это сила,</a:t>
            </a:r>
            <a:br>
              <a:rPr lang="ru-RU" dirty="0"/>
            </a:br>
            <a:r>
              <a:rPr lang="ru-RU" dirty="0"/>
              <a:t>Крепче не было фронта и тыла.</a:t>
            </a:r>
            <a:br>
              <a:rPr lang="ru-RU" dirty="0"/>
            </a:br>
            <a:r>
              <a:rPr lang="ru-RU" dirty="0"/>
              <a:t>Закаляет сердца наши, волю,</a:t>
            </a:r>
            <a:br>
              <a:rPr lang="ru-RU" dirty="0"/>
            </a:br>
            <a:r>
              <a:rPr lang="ru-RU" dirty="0"/>
              <a:t>Он надежда на лучшую долю.</a:t>
            </a:r>
          </a:p>
          <a:p>
            <a:r>
              <a:rPr lang="ru-RU" dirty="0"/>
              <a:t>Что такое профсоюз — дело чести,</a:t>
            </a:r>
            <a:br>
              <a:rPr lang="ru-RU" dirty="0"/>
            </a:br>
            <a:r>
              <a:rPr lang="ru-RU" dirty="0"/>
              <a:t>Когда все как один, когда вместе.</a:t>
            </a:r>
            <a:br>
              <a:rPr lang="ru-RU" dirty="0"/>
            </a:br>
            <a:r>
              <a:rPr lang="ru-RU" dirty="0"/>
              <a:t>Это главное наше богатство,</a:t>
            </a:r>
            <a:br>
              <a:rPr lang="ru-RU" dirty="0"/>
            </a:br>
            <a:r>
              <a:rPr lang="ru-RU" dirty="0"/>
              <a:t>Это школа единства и братства.</a:t>
            </a:r>
          </a:p>
          <a:p>
            <a:r>
              <a:rPr lang="ru-RU" dirty="0"/>
              <a:t>Что такое профсоюз — это служба.</a:t>
            </a:r>
            <a:br>
              <a:rPr lang="ru-RU" dirty="0"/>
            </a:br>
            <a:r>
              <a:rPr lang="ru-RU" dirty="0"/>
              <a:t>Это курсы, учёба и дружба.</a:t>
            </a:r>
            <a:br>
              <a:rPr lang="ru-RU" dirty="0"/>
            </a:br>
            <a:r>
              <a:rPr lang="ru-RU" dirty="0"/>
              <a:t>Это людям на верность присяга.</a:t>
            </a:r>
            <a:br>
              <a:rPr lang="ru-RU" dirty="0"/>
            </a:br>
            <a:r>
              <a:rPr lang="ru-RU" dirty="0"/>
              <a:t>Это смелость, напор и отвага.</a:t>
            </a:r>
          </a:p>
          <a:p>
            <a:r>
              <a:rPr lang="ru-RU" dirty="0"/>
              <a:t>Что такое профсоюз — это вера,</a:t>
            </a:r>
            <a:br>
              <a:rPr lang="ru-RU" dirty="0"/>
            </a:br>
            <a:r>
              <a:rPr lang="ru-RU" dirty="0"/>
              <a:t>Это роль эталона, примера.</a:t>
            </a:r>
            <a:br>
              <a:rPr lang="ru-RU" dirty="0"/>
            </a:br>
            <a:r>
              <a:rPr lang="ru-RU" dirty="0"/>
              <a:t>Профсоюз будет жить, будет вечен,</a:t>
            </a:r>
            <a:br>
              <a:rPr lang="ru-RU" dirty="0"/>
            </a:br>
            <a:r>
              <a:rPr lang="ru-RU" dirty="0"/>
              <a:t>Так как он справедлив, человечен!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800200" cy="203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96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476672"/>
            <a:ext cx="8491416" cy="590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9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</TotalTime>
  <Words>34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Презентация PowerPoint</vt:lpstr>
      <vt:lpstr>С 1905 года в России работники, чтобы защищать свои интересы, объединяются в профессиональные организации.  П Р О Ф С О Ю З  сегодня является единственной организацией, имеющей право по закону и способный на деле представлять интересы и защищать права работников. 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4</cp:revision>
  <dcterms:created xsi:type="dcterms:W3CDTF">2017-11-08T16:46:23Z</dcterms:created>
  <dcterms:modified xsi:type="dcterms:W3CDTF">2017-12-29T19:03:20Z</dcterms:modified>
</cp:coreProperties>
</file>