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876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A4881-D44E-45DB-9E0F-28D7E48A5156}" type="datetimeFigureOut">
              <a:rPr lang="ru-RU" smtClean="0"/>
              <a:pPr/>
              <a:t>31.03.2017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9109C-1DB8-4B26-A1A9-47EB78347A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24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microsoft.com/office/2007/relationships/hdphoto" Target="../media/hdphoto10.wdp"/><Relationship Id="rId3" Type="http://schemas.microsoft.com/office/2007/relationships/hdphoto" Target="../media/hdphoto1.wdp"/><Relationship Id="rId7" Type="http://schemas.microsoft.com/office/2007/relationships/hdphoto" Target="../media/hdphoto7.wdp"/><Relationship Id="rId12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microsoft.com/office/2007/relationships/hdphoto" Target="../media/hdphoto9.wdp"/><Relationship Id="rId5" Type="http://schemas.microsoft.com/office/2007/relationships/hdphoto" Target="../media/hdphoto6.wdp"/><Relationship Id="rId15" Type="http://schemas.openxmlformats.org/officeDocument/2006/relationships/image" Target="../media/image21.jpeg"/><Relationship Id="rId10" Type="http://schemas.openxmlformats.org/officeDocument/2006/relationships/image" Target="../media/image18.jpeg"/><Relationship Id="rId4" Type="http://schemas.openxmlformats.org/officeDocument/2006/relationships/image" Target="../media/image15.jpeg"/><Relationship Id="rId9" Type="http://schemas.microsoft.com/office/2007/relationships/hdphoto" Target="../media/hdphoto8.wdp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.png"/><Relationship Id="rId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2.jpeg"/><Relationship Id="rId4" Type="http://schemas.openxmlformats.org/officeDocument/2006/relationships/image" Target="../media/image9.jpe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2071678"/>
            <a:ext cx="82868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Полёт в Страну Звуков</a:t>
            </a:r>
            <a:endParaRPr lang="ru-RU" sz="5400" b="1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4810" y="5072074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Учитель-логопед: Пивненко Е.Н.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2860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Самарская средняя школа №4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116" y="607220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2017г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https://webattach.mail.yandex.net/message_part_real/venera1.jpg?sid=DXkcHYrDalCHHWLg4k4sjXlPAoSCRT9RlBC409LFeDOG8SOt%2AXyqBuknKu9pvlRcUhYucpp8KP4%3D&amp;_uid=124350447&amp;exif_rotate=y&amp;hid=1.2&amp;ids=161848111608640553&amp;name=venera1.jpg&amp;no_disposition=y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8000"/>
                    </a14:imgEffect>
                  </a14:imgLayer>
                </a14:imgProps>
              </a:ext>
            </a:extLst>
          </a:blip>
          <a:srcRect l="21710" r="15132" b="13158"/>
          <a:stretch>
            <a:fillRect/>
          </a:stretch>
        </p:blipFill>
        <p:spPr bwMode="auto">
          <a:xfrm>
            <a:off x="3286116" y="0"/>
            <a:ext cx="2286016" cy="23574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https://webattach.mail.yandex.net/message_part_real/Jupiter_gany.jpg?sid=aVs8y5BCNR9rHHV2xeCcohj7naXpZ4jHF7UdgE7oDvObcFcuv70qWXYbfq7HgGThT8GKtNW%2FWUI%3D&amp;_uid=124350447&amp;exif_rotate=y&amp;hid=1.3&amp;ids=161848111608640553&amp;name=Jupiter_gany.jpg&amp;no_disposition=y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4282" y="0"/>
            <a:ext cx="2643206" cy="2947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4" name="Picture 6" descr="https://webattach.mail.yandex.net/message_part_real/mars-planet.jpg?sid=aVs8y5BCNR9siovJRGtYanZEz7yA2FSNUoEzw%2F5tHsd4QF8siVrFXWtty6RJELD994fNLAJqU%2Fs%3D&amp;_uid=124350447&amp;exif_rotate=y&amp;hid=1.4&amp;ids=161848111608640553&amp;name=mars-planet.jpg&amp;no_disposition=y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28596" y="3357562"/>
            <a:ext cx="3076545" cy="2928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6" name="Picture 8" descr="https://webattach.mail.yandex.net/message_part_real/saturn-1024x765.jpg?sid=aVs8y5BCNR9znO%2AT64pYXjzWQAam1tVjMzMHfdxoBN11kIvKse5a726jmwVIVezYxrnYDdA73hQ%3D&amp;_uid=124350447&amp;exif_rotate=y&amp;hid=1.5&amp;ids=161848111608640553&amp;name=saturn-1024x765.jpg&amp;no_disposition=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00760" y="214290"/>
            <a:ext cx="2964350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8" name="Picture 10" descr="https://webattach.mail.yandex.net/message_part_real/space-skyhammer.jpg?sid=jNgYzbVHNii74LWXVoFT4bYy38kXyo2LuZmxR%2FlnlfsrUGpZgRYv99YpSRl7uBmSvofA50B7ygo%3D&amp;_uid=124350447&amp;exif_rotate=y&amp;hid=1.6&amp;ids=161848111608640553&amp;name=space-skyhammer.jpg&amp;no_disposition=y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33000"/>
                    </a14:imgEffect>
                  </a14:imgLayer>
                </a14:imgProps>
              </a:ext>
            </a:extLst>
          </a:blip>
          <a:srcRect l="11250" b="5713"/>
          <a:stretch>
            <a:fillRect/>
          </a:stretch>
        </p:blipFill>
        <p:spPr bwMode="auto">
          <a:xfrm>
            <a:off x="4572000" y="3500438"/>
            <a:ext cx="3944924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60" name="Picture 12" descr="http://hdjpg.ru/img/picture/Aug/17/a56a7435621e19074c38e31efc2b0494/1.jpg"/>
          <p:cNvPicPr>
            <a:picLocks noChangeAspect="1" noChangeArrowheads="1"/>
          </p:cNvPicPr>
          <p:nvPr/>
        </p:nvPicPr>
        <p:blipFill>
          <a:blip r:embed="rId14"/>
          <a:srcRect l="5052" t="3572" r="6540" b="85714"/>
          <a:stretch>
            <a:fillRect/>
          </a:stretch>
        </p:blipFill>
        <p:spPr bwMode="auto">
          <a:xfrm>
            <a:off x="0" y="2643182"/>
            <a:ext cx="3428992" cy="587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0" y="2643182"/>
            <a:ext cx="571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В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2643182"/>
            <a:ext cx="571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Е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2976" y="2643182"/>
            <a:ext cx="571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Н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4480" y="2643182"/>
            <a:ext cx="571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Е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14546" y="2643182"/>
            <a:ext cx="571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Р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86050" y="2643182"/>
            <a:ext cx="571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А</a:t>
            </a:r>
            <a:endParaRPr lang="ru-RU" sz="4000" dirty="0">
              <a:latin typeface="Arial Black" pitchFamily="34" charset="0"/>
            </a:endParaRPr>
          </a:p>
        </p:txBody>
      </p:sp>
      <p:pic>
        <p:nvPicPr>
          <p:cNvPr id="15" name="Picture 12" descr="http://hdjpg.ru/img/picture/Aug/17/a56a7435621e19074c38e31efc2b0494/1.jpg"/>
          <p:cNvPicPr>
            <a:picLocks noChangeAspect="1" noChangeArrowheads="1"/>
          </p:cNvPicPr>
          <p:nvPr/>
        </p:nvPicPr>
        <p:blipFill>
          <a:blip r:embed="rId14"/>
          <a:srcRect l="5052" t="3572" r="6540" b="85714"/>
          <a:stretch>
            <a:fillRect/>
          </a:stretch>
        </p:blipFill>
        <p:spPr bwMode="auto">
          <a:xfrm>
            <a:off x="5715008" y="2500306"/>
            <a:ext cx="3428992" cy="587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2" descr="http://hdjpg.ru/img/picture/Aug/17/a56a7435621e19074c38e31efc2b0494/1.jpg"/>
          <p:cNvPicPr>
            <a:picLocks noChangeAspect="1" noChangeArrowheads="1"/>
          </p:cNvPicPr>
          <p:nvPr/>
        </p:nvPicPr>
        <p:blipFill>
          <a:blip r:embed="rId14"/>
          <a:srcRect l="5052" t="3572" r="36009" b="85714"/>
          <a:stretch>
            <a:fillRect/>
          </a:stretch>
        </p:blipFill>
        <p:spPr bwMode="auto">
          <a:xfrm>
            <a:off x="3214678" y="1928802"/>
            <a:ext cx="2286016" cy="587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2" descr="http://hdjpg.ru/img/picture/Aug/17/a56a7435621e19074c38e31efc2b0494/1.jpg"/>
          <p:cNvPicPr>
            <a:picLocks noChangeAspect="1" noChangeArrowheads="1"/>
          </p:cNvPicPr>
          <p:nvPr/>
        </p:nvPicPr>
        <p:blipFill>
          <a:blip r:embed="rId14"/>
          <a:srcRect l="5052" t="3572" r="6540" b="85714"/>
          <a:stretch>
            <a:fillRect/>
          </a:stretch>
        </p:blipFill>
        <p:spPr bwMode="auto">
          <a:xfrm>
            <a:off x="428596" y="6000768"/>
            <a:ext cx="3428992" cy="587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3214678" y="1928802"/>
            <a:ext cx="571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М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86182" y="1928802"/>
            <a:ext cx="571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А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57686" y="1928802"/>
            <a:ext cx="571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Р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29190" y="1928802"/>
            <a:ext cx="571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С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15008" y="2500306"/>
            <a:ext cx="571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С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86512" y="2500306"/>
            <a:ext cx="571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А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16" y="2500306"/>
            <a:ext cx="571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Т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58082" y="2500306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Arial Black" pitchFamily="34" charset="0"/>
              </a:rPr>
              <a:t>У</a:t>
            </a:r>
            <a:endParaRPr lang="ru-RU" sz="4000" b="1" dirty="0">
              <a:latin typeface="Arial Black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29586" y="2500306"/>
            <a:ext cx="571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Р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01090" y="2500306"/>
            <a:ext cx="642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 Black" pitchFamily="34" charset="0"/>
              </a:rPr>
              <a:t>Н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8596" y="6000768"/>
            <a:ext cx="571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Ю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00100" y="6000768"/>
            <a:ext cx="571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П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71604" y="6000768"/>
            <a:ext cx="571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И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43108" y="6000768"/>
            <a:ext cx="571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Т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14612" y="6000768"/>
            <a:ext cx="571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Е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14678" y="6000768"/>
            <a:ext cx="571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Р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" name="Picture 2" descr="https://im0-tub-ru.yandex.net/i?id=ed75c18a7acc15a5d20861e539b368fb-l&amp;n=13"/>
          <p:cNvPicPr>
            <a:picLocks noChangeAspect="1" noChangeArrowheads="1"/>
          </p:cNvPicPr>
          <p:nvPr/>
        </p:nvPicPr>
        <p:blipFill>
          <a:blip r:embed="rId15" cstate="print"/>
          <a:srcRect l="5738" t="23355" r="79560" b="3889"/>
          <a:stretch>
            <a:fillRect/>
          </a:stretch>
        </p:blipFill>
        <p:spPr bwMode="auto">
          <a:xfrm rot="5400000">
            <a:off x="6255896" y="4031120"/>
            <a:ext cx="632735" cy="44291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6" name="TextBox 35"/>
          <p:cNvSpPr txBox="1"/>
          <p:nvPr/>
        </p:nvSpPr>
        <p:spPr>
          <a:xfrm>
            <a:off x="4429124" y="5929330"/>
            <a:ext cx="571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К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72066" y="5929330"/>
            <a:ext cx="571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О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43570" y="5929330"/>
            <a:ext cx="571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Р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86512" y="5929330"/>
            <a:ext cx="571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А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58016" y="5929330"/>
            <a:ext cx="571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Б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00958" y="5929330"/>
            <a:ext cx="571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Л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143900" y="5929330"/>
            <a:ext cx="571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Ь</a:t>
            </a:r>
            <a:endParaRPr lang="ru-RU" sz="4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7" grpId="0"/>
      <p:bldP spid="34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https://webattach.mail.yandex.net/message_part_real/Zemlya-iz-kosmosa.jpg?sid=EpLZNIy%2AwHfI2jKZBnlEZzOOdaomKrSb3yE6%2FLlfRBT17AuQlsPxeVdhIbbTjjORwGua6dpUMNk%3D&amp;_uid=124350447&amp;exif_rotate=y&amp;hid=1.2&amp;ids=161848111608640552&amp;name=Zemlya-iz-kosmosa.jpg&amp;no_disposition=y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365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20266"/>
              </a:clrFrom>
              <a:clrTo>
                <a:srgbClr val="020266">
                  <a:alpha val="0"/>
                </a:srgbClr>
              </a:clrTo>
            </a:clrChange>
          </a:blip>
          <a:srcRect t="20254" r="5000" b="19213"/>
          <a:stretch>
            <a:fillRect/>
          </a:stretch>
        </p:blipFill>
        <p:spPr bwMode="auto">
          <a:xfrm rot="1989323">
            <a:off x="-6483967" y="-3396398"/>
            <a:ext cx="7931970" cy="518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85786" y="428604"/>
            <a:ext cx="7652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</a:t>
            </a:r>
            <a:endParaRPr lang="ru-RU" sz="5400" b="1" cap="all" spc="0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4" descr="http://barselit.ru/images/males/gf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98478">
            <a:off x="-29036" y="947834"/>
            <a:ext cx="2576858" cy="2804228"/>
          </a:xfrm>
          <a:prstGeom prst="rect">
            <a:avLst/>
          </a:prstGeom>
          <a:noFill/>
        </p:spPr>
      </p:pic>
      <p:pic>
        <p:nvPicPr>
          <p:cNvPr id="9" name="Picture 4" descr="http://barselit.ru/images/males/gf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999347">
            <a:off x="2643174" y="1071546"/>
            <a:ext cx="2071702" cy="2071702"/>
          </a:xfrm>
          <a:prstGeom prst="rect">
            <a:avLst/>
          </a:prstGeom>
          <a:noFill/>
        </p:spPr>
      </p:pic>
      <p:pic>
        <p:nvPicPr>
          <p:cNvPr id="10" name="Picture 4" descr="http://barselit.ru/images/males/gf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73282">
            <a:off x="4786314" y="1000108"/>
            <a:ext cx="1714512" cy="1714512"/>
          </a:xfrm>
          <a:prstGeom prst="rect">
            <a:avLst/>
          </a:prstGeom>
          <a:noFill/>
        </p:spPr>
      </p:pic>
      <p:pic>
        <p:nvPicPr>
          <p:cNvPr id="12" name="Picture 4" descr="http://barselit.ru/images/males/gf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484246">
            <a:off x="6733889" y="1052764"/>
            <a:ext cx="2071702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0.01896 L 0.88143 0.75099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00" y="3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20266"/>
              </a:clrFrom>
              <a:clrTo>
                <a:srgbClr val="020266">
                  <a:alpha val="0"/>
                </a:srgbClr>
              </a:clrTo>
            </a:clrChange>
          </a:blip>
          <a:srcRect t="20254" r="5000" b="19213"/>
          <a:stretch>
            <a:fillRect/>
          </a:stretch>
        </p:blipFill>
        <p:spPr bwMode="auto">
          <a:xfrm rot="20401611">
            <a:off x="-6139700" y="3722258"/>
            <a:ext cx="8219360" cy="537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83 0.16647 L 0.75122 -0.53734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00" y="-3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4" name="AutoShape 2" descr="https://webattach.mail.yandex.net/message_part_real/%D0%B0%D0%BD%D0%B8%D0%BC%D0%B0%D1%86%D0%B8%D1%8F%20%D1%80%D0%B0%D0%BA%D0%B5%D1%82%D0%B0.gif?sid=cIjgPLMxXhKaLmu0YwDsiEvbP6kE5LeHW%2FdNVbDHIjRMLghTYux12wEtGKc95knr%2FH1os8aWsKw%3D&amp;_uid=124350447&amp;exif_rotate=y&amp;hid=1.3&amp;ids=161566636631929812&amp;name=%D0%B0%D0%BD%D0%B8%D0%BC%D0%B0%D1%86%D0%B8%D1%8F%20%D1%80%D0%B0%D0%BA%D0%B5%D1%82%D0%B0.gif&amp;no_disposition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8196" name="Picture 4" descr="https://webattach.mail.yandex.net/message_part_real/%D0%A0-%D1%80%D0%B0%D0%BA%D0%B5%D1%82%D0%B0.jpg?sid=4ah6Xi9dBHcqVIRmfyMRLOAVlcy%2FLjSpLKqdhry5pIyItjieKJeaIhL6Xg4Attb1kSUuBQBCQvA%3D&amp;_uid=124350447&amp;exif_rotate=y&amp;hid=1.2&amp;ids=161566636631929814&amp;name=%D0%A0-%D1%80%D0%B0%D0%BA%D0%B5%D1%82%D0%B0.jpg&amp;no_disposition=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1643050"/>
            <a:ext cx="5072098" cy="6568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132 0.47838 C -0.38229 0.16416 -0.32309 -0.1489 -0.19931 -0.29503 C -0.07552 -0.44046 0.18958 -0.42682 0.30121 -0.39907 C 0.41267 -0.3711 0.44566 -0.22266 0.46875 -0.1274 C 0.49184 -0.0326 0.475 0.11492 0.43871 0.16971 C 0.4026 0.22382 0.32101 0.20301 0.25174 0.19931 C 0.18246 0.19561 0.06996 0.21249 0.02205 0.14752 C -0.02622 0.08231 -0.03229 -0.1348 -0.03629 -0.19098 C -0.03993 -0.2467 -0.00069 -0.17919 -0.00174 -0.18705 C -0.00278 -0.19537 -0.02274 -0.21734 -0.04236 -0.23907 " pathEditMode="relative" rAng="0" ptsTypes="aaaaaaaaaA">
                                      <p:cBhvr>
                                        <p:cTn id="11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00" y="-4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https://webattach.mail.yandex.net/message_part_real/Artikulyatsionnaya-gimnastika.png?sid=tR%2FUN9U2MUb%2Avh40i35Vl3RVX%2FEUSTO%2AtOej2oodiVABN7RqP7zENvBpaGuFW73ri8DfwZcYZPg%3D&amp;_uid=124350447&amp;exif_rotate=y&amp;hid=1.2&amp;ids=161848111608640547&amp;name=Artikulyatsionnaya-gimnastika.png&amp;no_disposition=y"/>
          <p:cNvPicPr>
            <a:picLocks noChangeAspect="1" noChangeArrowheads="1"/>
          </p:cNvPicPr>
          <p:nvPr/>
        </p:nvPicPr>
        <p:blipFill>
          <a:blip r:embed="rId4"/>
          <a:srcRect l="2500" r="5000" b="3125"/>
          <a:stretch>
            <a:fillRect/>
          </a:stretch>
        </p:blipFill>
        <p:spPr bwMode="auto">
          <a:xfrm>
            <a:off x="285720" y="1142984"/>
            <a:ext cx="3357586" cy="2813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28" name="AutoShape 4" descr="https://webattach.mail.yandex.net/message_part_real/tru1-1.jpg?sid=tR%2FUN9U2MUYWC9xPucB37af6z7GajEqbxr3lxVGN4g%2F%2FuwFKL3YY8ezNxbFMepjLmowBbPtPmY4%3D&amp;_uid=124350447&amp;exif_rotate=y&amp;hid=1.3&amp;ids=161848111608640547&amp;name=tru1-1.jpg&amp;no_disposition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AutoShape 6" descr="https://webattach.mail.yandex.net/message_part_real/tru1-1.jpg?sid=tR%2FUN9U2MUYWC9xPucB37af6z7GajEqbxr3lxVGN4g%2F%2FuwFKL3YY8ezNxbFMepjLmowBbPtPmY4%3D&amp;_uid=124350447&amp;exif_rotate=y&amp;hid=1.3&amp;ids=161848111608640547&amp;name=tru1-1.jpg&amp;no_disposition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2" name="AutoShape 8" descr="https://webattach.mail.yandex.net/message_part_real/tru1-1.jpg?sid=tR%2FUN9U2MUYWC9xPucB37af6z7GajEqbxr3lxVGN4g%2F%2FuwFKL3YY8ezNxbFMepjLmowBbPtPmY4%3D&amp;_uid=124350447&amp;exif_rotate=y&amp;hid=1.3&amp;ids=161848111608640547&amp;name=tru1-1.jpg&amp;no_disposition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4" name="AutoShape 10" descr="https://webattach.mail.yandex.net/message_part_real/tru1-1.jpg?sid=tR%2FUN9U2MUYWC9xPucB37af6z7GajEqbxr3lxVGN4g%2F%2FuwFKL3YY8ezNxbFMepjLmowBbPtPmY4%3D&amp;_uid=124350447&amp;exif_rotate=y&amp;hid=1.3&amp;ids=161848111608640547&amp;name=tru1-1.jpg&amp;no_disposition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8194" name="Picture 2" descr="https://webattach.mail.yandex.net/message_part_real/tru1-1.jpg?sid=tJ6ZDJAdqaUXhEV9JrTESB4Q6mB5gFMvqR8aJw8K7X%2A803grIk3bP%2A1rpNmhIHdEqIGTYuhubJ8%3D&amp;_uid=124350447&amp;exif_rotate=y&amp;hid=1.3&amp;ids=161848111608640547&amp;name=tru1-1.jpg&amp;no_disposition=y"/>
          <p:cNvPicPr>
            <a:picLocks noChangeAspect="1" noChangeArrowheads="1"/>
          </p:cNvPicPr>
          <p:nvPr/>
        </p:nvPicPr>
        <p:blipFill>
          <a:blip r:embed="rId5"/>
          <a:srcRect l="2346" r="1462" b="2941"/>
          <a:stretch>
            <a:fillRect/>
          </a:stretch>
        </p:blipFill>
        <p:spPr bwMode="auto">
          <a:xfrm>
            <a:off x="357158" y="4213052"/>
            <a:ext cx="3286148" cy="26449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6" name="Picture 4" descr="https://webattach.mail.yandex.net/message_part_real/tru1-5.jpg?sid=tJ6ZDJAdqaXPxc7GoL99PBsN2qXUGHIS0i0pjoC3N2MShbD0DXLOabx24sC7l4VvC2y68tqokXg%3D&amp;_uid=124350447&amp;exif_rotate=y&amp;hid=1.4&amp;ids=161848111608640547&amp;name=tru1-5.jpg&amp;no_disposition=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7" y="4214818"/>
            <a:ext cx="3266215" cy="2643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8" name="Picture 6" descr="https://webattach.mail.yandex.net/message_part_real/artgim1.jpg?sid=tJ6ZDJAdqaVZIsotHutMwjOcpSIxlwCQLjXfcII7qA9qZ3wJMMgyJckoBQ2usM3hdoemXRsbOeU%3D&amp;_uid=124350447&amp;exif_rotate=y&amp;hid=1.5&amp;ids=161848111608640547&amp;name=artgim1.jpg&amp;no_disposition=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86380" y="1142984"/>
            <a:ext cx="2571768" cy="29575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-214346" y="214290"/>
            <a:ext cx="964409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800" b="1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СТАНЦИЯ </a:t>
            </a:r>
            <a:r>
              <a:rPr lang="ru-RU" sz="3800" b="1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АРТИКУЛЯЦИОННАЯ</a:t>
            </a:r>
            <a:endParaRPr lang="ru-RU" sz="3800" b="1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https://webattach.mail.yandex.net/message_part_real/%D0%BF%D1%80%D0%BE%D1%84%D0%B8%D0%BB%D1%8C%20%D1%80.jpg?sid=iqt2VcxZ%2A5yK%2FbHYVdNZW%2Fb2a1YLodFodLGMsp3pq1xXJTZswtrPLtiD%2A2UWwfMAD4KX%2FVWK3rs%3D&amp;_uid=124350447&amp;exif_rotate=y&amp;hid=1.3&amp;ids=161566636631929814&amp;name=%D0%BF%D1%80%D0%BE%D1%84%D0%B8%D0%BB%D1%8C%20%D1%80.jpg&amp;no_disposition=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290"/>
            <a:ext cx="4910005" cy="5214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929190" y="285728"/>
            <a:ext cx="421481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Губы: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открыты. </a:t>
            </a:r>
          </a:p>
          <a:p>
            <a:endParaRPr lang="ru-RU" dirty="0" smtClean="0">
              <a:solidFill>
                <a:schemeClr val="accent6">
                  <a:lumMod val="40000"/>
                  <a:lumOff val="60000"/>
                </a:schemeClr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Зубы: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разомкнуты. </a:t>
            </a:r>
          </a:p>
          <a:p>
            <a:endParaRPr lang="ru-RU" dirty="0" smtClean="0">
              <a:solidFill>
                <a:schemeClr val="accent6">
                  <a:lumMod val="40000"/>
                  <a:lumOff val="60000"/>
                </a:schemeClr>
              </a:solidFill>
              <a:latin typeface="Arial Black" pitchFamily="34" charset="0"/>
            </a:endParaRPr>
          </a:p>
          <a:p>
            <a:r>
              <a:rPr lang="ru-RU" u="sng" dirty="0" smtClean="0">
                <a:solidFill>
                  <a:srgbClr val="FFFF00"/>
                </a:solidFill>
                <a:latin typeface="Arial Black" pitchFamily="34" charset="0"/>
              </a:rPr>
              <a:t>Язык: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кончик языка поднят к альвеолам (бугоркам за верхними зубами), боковые края прижаты к верхним коренным зубам, переднесредняя часть спинки языка слегка прогибается, задняя часть приподнимается к мягкому небу. </a:t>
            </a:r>
          </a:p>
          <a:p>
            <a:endParaRPr lang="ru-RU" dirty="0" smtClean="0">
              <a:solidFill>
                <a:schemeClr val="accent6">
                  <a:lumMod val="40000"/>
                  <a:lumOff val="60000"/>
                </a:schemeClr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Воздушная струя: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проходит посередине и с силой подается на кончик языка, заставляя его вибрировать. </a:t>
            </a:r>
          </a:p>
          <a:p>
            <a:endParaRPr lang="ru-RU" dirty="0" smtClean="0">
              <a:solidFill>
                <a:schemeClr val="accent6">
                  <a:lumMod val="40000"/>
                  <a:lumOff val="60000"/>
                </a:schemeClr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Голосовые складки: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колеблются, производя голос. </a:t>
            </a:r>
          </a:p>
          <a:p>
            <a:endParaRPr lang="ru-RU" sz="1600" dirty="0" smtClean="0">
              <a:solidFill>
                <a:schemeClr val="accent6">
                  <a:lumMod val="40000"/>
                  <a:lumOff val="6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429264"/>
            <a:ext cx="5000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Мягкий звук [Р]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отличается от твердого дополнительным подъемом средней части спинки языка к твердому нёбу.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85786" y="785794"/>
            <a:ext cx="207170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Р</a:t>
            </a:r>
            <a:endParaRPr lang="ru-RU" sz="2500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4876" y="1000108"/>
            <a:ext cx="478634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Рь</a:t>
            </a:r>
            <a:endParaRPr lang="ru-RU" sz="2500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4643438" y="3286124"/>
            <a:ext cx="4500562" cy="357187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0" y="3500438"/>
            <a:ext cx="4214810" cy="307183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28662" y="4643446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dirty="0" smtClean="0">
                <a:solidFill>
                  <a:prstClr val="black"/>
                </a:solidFill>
                <a:latin typeface="Arial Black" pitchFamily="34" charset="0"/>
              </a:rPr>
              <a:t>согласный твердый</a:t>
            </a:r>
          </a:p>
          <a:p>
            <a:pPr lvl="0" algn="ctr"/>
            <a:r>
              <a:rPr lang="ru-RU" sz="2400" dirty="0" smtClean="0">
                <a:solidFill>
                  <a:prstClr val="black"/>
                </a:solidFill>
                <a:latin typeface="Arial Black" pitchFamily="34" charset="0"/>
              </a:rPr>
              <a:t>звонкий</a:t>
            </a:r>
            <a:endParaRPr lang="ru-RU" sz="24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57884" y="4643446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dirty="0" smtClean="0">
                <a:solidFill>
                  <a:prstClr val="black"/>
                </a:solidFill>
                <a:latin typeface="Arial Black" pitchFamily="34" charset="0"/>
              </a:rPr>
              <a:t>согласный</a:t>
            </a:r>
          </a:p>
          <a:p>
            <a:pPr lvl="0" algn="ctr"/>
            <a:r>
              <a:rPr lang="ru-RU" sz="2400" dirty="0" smtClean="0">
                <a:solidFill>
                  <a:prstClr val="black"/>
                </a:solidFill>
                <a:latin typeface="Arial Black" pitchFamily="34" charset="0"/>
              </a:rPr>
              <a:t>мягкий </a:t>
            </a:r>
          </a:p>
          <a:p>
            <a:pPr lvl="0" algn="ctr"/>
            <a:r>
              <a:rPr lang="ru-RU" sz="2400" dirty="0" smtClean="0">
                <a:solidFill>
                  <a:prstClr val="black"/>
                </a:solidFill>
                <a:latin typeface="Arial Black" pitchFamily="34" charset="0"/>
              </a:rPr>
              <a:t>звонкий</a:t>
            </a:r>
            <a:endParaRPr lang="ru-RU" sz="24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285728"/>
            <a:ext cx="9094156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200" b="1" cap="all" dirty="0" smtClean="0">
                <a:ln w="9000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Станция Характеристика</a:t>
            </a:r>
            <a:endParaRPr lang="ru-RU" sz="4200" b="1" cap="all" dirty="0">
              <a:ln w="9000" cmpd="sng">
                <a:solidFill>
                  <a:schemeClr val="bg1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071538" y="357166"/>
            <a:ext cx="64251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Станция  звуков</a:t>
            </a:r>
            <a:endParaRPr lang="ru-RU" sz="4400" b="1" cap="all" dirty="0">
              <a:ln w="9000" cmpd="sng">
                <a:solidFill>
                  <a:schemeClr val="bg1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214422"/>
            <a:ext cx="207170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Р</a:t>
            </a:r>
            <a:endParaRPr lang="ru-RU" sz="2500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7654" y="1071546"/>
            <a:ext cx="478634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Рь</a:t>
            </a:r>
            <a:endParaRPr lang="ru-RU" sz="2500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https://webattach.mail.yandex.net/message_part_real/%D0%B0%D1%81%D1%82%D1%80%D0%BE%D0%BD%D0%BE%D0%BC-%D1%81%D0%BC%D0%BE%D1%82%D1%80%D0%B8%D1%82-%D1%83%D0%BD%D1%83-31316080.jpg?sid=THS2OAskXrT4XqJOQAj9ShrdfGTli9un7ZHdGT2bzLHc%2A1RmeYGiAEPqEAAsRwB%2FRRp68x%2ALg08%3D&amp;_uid=124350447&amp;exif_rotate=y&amp;hid=1.2&amp;ids=161848111608640550&amp;name=%D0%B0%D1%81%D1%82%D1%80%D0%BE%D0%BD%D0%BE%D0%BC-%D1%81%D0%BC%D0%BE%D1%82%D1%80%D0%B8%D1%82-%D1%83%D0%BD%D1%83-31316080.jpg&amp;no_disposition=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9000"/>
                    </a14:imgEffect>
                  </a14:imgLayer>
                </a14:imgProps>
              </a:ext>
            </a:extLst>
          </a:blip>
          <a:srcRect r="1448" b="6679"/>
          <a:stretch>
            <a:fillRect/>
          </a:stretch>
        </p:blipFill>
        <p:spPr bwMode="auto">
          <a:xfrm>
            <a:off x="500034" y="0"/>
            <a:ext cx="3571868" cy="36164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 descr="https://webattach.mail.yandex.net/message_part_real/100_izobreteniy-95.jpg?sid=IAD3Ha36mIvDw76OxlpReghR2XIEXMgIVHpl3WS15ccqf3aZgyQ3d2mHRGonMOkVSDlNt2IRZSs%3D&amp;_uid=124350447&amp;exif_rotate=y&amp;hid=1.3&amp;ids=161848111608640550&amp;name=100_izobreteniy-95.jpg&amp;no_disposition=y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3658592"/>
            <a:ext cx="4786314" cy="3199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2" name="Picture 6" descr="https://webattach.mail.yandex.net/message_part_real/mars.jpg?sid=IAD3Ha36mIvE5TwzJw%2FZalh%2A9w716SYfCMHaef3bnZjIhJUHDN20YOiVDc3jb1luWpHnD22z5BE%3D&amp;_uid=124350447&amp;exif_rotate=y&amp;hid=1.4&amp;ids=161848111608640550&amp;name=mars.jpg&amp;no_disposition=y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37000"/>
                    </a14:imgEffect>
                  </a14:imgLayer>
                </a14:imgProps>
              </a:ext>
            </a:extLst>
          </a:blip>
          <a:srcRect l="21263" t="9793" r="11082"/>
          <a:stretch>
            <a:fillRect/>
          </a:stretch>
        </p:blipFill>
        <p:spPr bwMode="auto">
          <a:xfrm>
            <a:off x="5072066" y="0"/>
            <a:ext cx="3500433" cy="3500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4" name="Picture 8" descr="https://webattach.mail.yandex.net/message_part_real/skafandr_41.jpg?sid=IAD3Ha36mIsRPDD0pcRlxbpx2zF14NiFfriHvoXmmAowMo3wzwrM7Le5PW9UI7YqLraWbDqFgjw%3D&amp;_uid=124350447&amp;exif_rotate=y&amp;hid=1.5&amp;ids=161848111608640550&amp;name=skafandr_41.jpg&amp;no_disposition=y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500694" y="3500438"/>
            <a:ext cx="2650707" cy="3357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71538" y="357166"/>
            <a:ext cx="6999032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200" b="1" cap="all" dirty="0" smtClean="0">
                <a:ln w="9000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Станция   Буквария</a:t>
            </a:r>
            <a:endParaRPr lang="ru-RU" sz="4200" b="1" cap="all" dirty="0">
              <a:ln w="9000" cmpd="sng">
                <a:solidFill>
                  <a:schemeClr val="bg1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3074" name="Picture 2" descr="http://svitppt.com.ua/images/58/57418/960/img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7" y="1571611"/>
            <a:ext cx="5953134" cy="44648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28596" y="1357298"/>
            <a:ext cx="285752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Р</a:t>
            </a:r>
            <a:endParaRPr lang="ru-RU" sz="2500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076" name="Picture 4" descr="https://otvet.imgsmail.ru/download/a322c7f37e175a0241f842406d66bdb5_i-139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190382">
            <a:off x="7472505" y="3382105"/>
            <a:ext cx="2637821" cy="397756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500826" y="1500174"/>
            <a:ext cx="2143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Arial Black" pitchFamily="34" charset="0"/>
              </a:rPr>
              <a:t>(эр)</a:t>
            </a:r>
            <a:endParaRPr lang="ru-RU" sz="6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160</Words>
  <Application>Microsoft Office PowerPoint</Application>
  <PresentationFormat>Экран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Администратор</cp:lastModifiedBy>
  <cp:revision>43</cp:revision>
  <dcterms:created xsi:type="dcterms:W3CDTF">2017-03-24T17:18:44Z</dcterms:created>
  <dcterms:modified xsi:type="dcterms:W3CDTF">2017-03-31T05:09:27Z</dcterms:modified>
</cp:coreProperties>
</file>