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7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5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9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8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9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808AA4-7532-41F9-9AED-66282219DB7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FE63E52-74F5-4664-B04A-6EDCD1E6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7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107" y="849125"/>
            <a:ext cx="9966960" cy="2926080"/>
          </a:xfrm>
        </p:spPr>
        <p:txBody>
          <a:bodyPr/>
          <a:lstStyle/>
          <a:p>
            <a:r>
              <a:rPr lang="ru-RU" b="0" dirty="0"/>
              <a:t>ПРЕОДОЛЕНИЕ И ПРОФИЛАКТИКА</a:t>
            </a:r>
            <a:br>
              <a:rPr lang="ru-RU" b="0" dirty="0"/>
            </a:br>
            <a:r>
              <a:rPr lang="ru-RU" b="0" dirty="0"/>
              <a:t>БУЛЛИНГА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6064" y="5133168"/>
            <a:ext cx="4974365" cy="1388165"/>
          </a:xfrm>
        </p:spPr>
        <p:txBody>
          <a:bodyPr/>
          <a:lstStyle/>
          <a:p>
            <a:pPr algn="l"/>
            <a:r>
              <a:rPr lang="ru-RU" dirty="0" smtClean="0"/>
              <a:t>Подготовила: социальный педагог МБОУ Самарской СОШ № 4 Азовского района Лысенко Ю.С.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23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898" y="439387"/>
            <a:ext cx="9601196" cy="9737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Акция «Радуга настроений», акция «Лестница дружбы», акция «Обними меня»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Психолог\Desktop\ВЫСТУПЛЕНИЕ НА МО\PHOTO-2021-04-06-15-28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466000"/>
            <a:ext cx="4241243" cy="31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сихолог\Desktop\ВЫСТУПЛЕНИЕ НА МО\PHOTO-2021-04-06-15-33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21" y="1015544"/>
            <a:ext cx="3944428" cy="30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2503~1\AppData\Local\Temp\IMG_2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05" y="2211657"/>
            <a:ext cx="3430901" cy="40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сихолог\Desktop\ВЫСТУПЛЕНИЕ НА МО\PHOTO-2021-04-06-15-30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18" y="2768222"/>
            <a:ext cx="2802274" cy="37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1341"/>
            <a:ext cx="9601196" cy="8295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школе работает «Почта </a:t>
            </a:r>
            <a:r>
              <a:rPr lang="ru-RU" sz="3600" b="1" dirty="0">
                <a:solidFill>
                  <a:srgbClr val="7030A0"/>
                </a:solidFill>
              </a:rPr>
              <a:t>доверия»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5" y="1323833"/>
            <a:ext cx="11095630" cy="5117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7170" name="Picture 2" descr="C:\Users\Психолог\Desktop\ВЫСТУПЛЕНИЕ НА МО\IMG_2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2" y="1389412"/>
            <a:ext cx="4251365" cy="48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6395" y="2351314"/>
            <a:ext cx="3526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Помни</a:t>
            </a:r>
            <a:r>
              <a:rPr lang="ru-RU" sz="4000" b="1" dirty="0">
                <a:solidFill>
                  <a:srgbClr val="7030A0"/>
                </a:solidFill>
              </a:rPr>
              <a:t>: проблема решится быстрее, если ты о ней скажешь!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62" y="1496291"/>
            <a:ext cx="3458955" cy="23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0" y="5008478"/>
            <a:ext cx="3310701" cy="11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663" y="2655917"/>
            <a:ext cx="10478193" cy="194933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66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314" y="2057400"/>
            <a:ext cx="10381557" cy="4038600"/>
          </a:xfrm>
        </p:spPr>
        <p:txBody>
          <a:bodyPr/>
          <a:lstStyle/>
          <a:p>
            <a:r>
              <a:rPr lang="ru-RU" dirty="0"/>
              <a:t>По данным Организации объединенных </a:t>
            </a:r>
            <a:r>
              <a:rPr lang="ru-RU" dirty="0" smtClean="0"/>
              <a:t>наций</a:t>
            </a:r>
            <a:r>
              <a:rPr lang="ru-RU" dirty="0"/>
              <a:t>, насилию в школе подвергается каждый десятый школьник в мире, </a:t>
            </a:r>
            <a:r>
              <a:rPr lang="ru-RU" dirty="0" smtClean="0"/>
              <a:t>и этот </a:t>
            </a:r>
            <a:r>
              <a:rPr lang="ru-RU" dirty="0"/>
              <a:t>показатель постоянно </a:t>
            </a:r>
            <a:r>
              <a:rPr lang="ru-RU" dirty="0" smtClean="0"/>
              <a:t>растет.</a:t>
            </a:r>
          </a:p>
          <a:p>
            <a:pPr marL="45720" indent="0">
              <a:buNone/>
            </a:pPr>
            <a:r>
              <a:rPr lang="ru-RU" dirty="0"/>
              <a:t>В России ежегодно в среднем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30% молодых </a:t>
            </a:r>
            <a:r>
              <a:rPr lang="ru-RU" b="1" dirty="0">
                <a:solidFill>
                  <a:srgbClr val="FF0000"/>
                </a:solidFill>
              </a:rPr>
              <a:t>людей в возрасте от 14 до 24 лет </a:t>
            </a:r>
            <a:r>
              <a:rPr lang="ru-RU" dirty="0"/>
              <a:t>подвергаются насилию в </a:t>
            </a:r>
            <a:r>
              <a:rPr lang="ru-RU" dirty="0" smtClean="0"/>
              <a:t>той или </a:t>
            </a:r>
            <a:r>
              <a:rPr lang="ru-RU" dirty="0"/>
              <a:t>иной форме. Примерно пятая часть всех случаев насилия в </a:t>
            </a:r>
            <a:r>
              <a:rPr lang="ru-RU" dirty="0" smtClean="0"/>
              <a:t>отношений </a:t>
            </a:r>
            <a:r>
              <a:rPr lang="ru-RU" dirty="0"/>
              <a:t>подростков и молодых людей происходит в системе образования.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6524369" y="3879344"/>
            <a:ext cx="4160108" cy="23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31" y="354227"/>
            <a:ext cx="11574162" cy="5834448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err="1" smtClean="0"/>
              <a:t>Буллинг</a:t>
            </a:r>
            <a:r>
              <a:rPr lang="ru-RU" sz="2800" b="1" i="1" dirty="0" smtClean="0"/>
              <a:t> </a:t>
            </a:r>
            <a:r>
              <a:rPr lang="ru-RU" sz="2800" b="1" i="1" dirty="0"/>
              <a:t>– это повторяющиеся в течение длительного времени агрессивные действия одних детей по отношению к другим</a:t>
            </a:r>
            <a:r>
              <a:rPr lang="ru-RU" sz="2800" b="1" i="1" dirty="0" smtClean="0"/>
              <a:t>.  (</a:t>
            </a:r>
            <a:r>
              <a:rPr lang="ru-RU" sz="2800" b="1" dirty="0"/>
              <a:t>По </a:t>
            </a:r>
            <a:r>
              <a:rPr lang="ru-RU" sz="2800" b="1" dirty="0"/>
              <a:t>о</a:t>
            </a:r>
            <a:r>
              <a:rPr lang="ru-RU" sz="2800" b="1" dirty="0" smtClean="0"/>
              <a:t>пределению </a:t>
            </a:r>
            <a:r>
              <a:rPr lang="ru-RU" sz="2800" b="1" dirty="0"/>
              <a:t>С.В. </a:t>
            </a:r>
            <a:r>
              <a:rPr lang="ru-RU" sz="2800" b="1" dirty="0" smtClean="0"/>
              <a:t>Кривцовой)</a:t>
            </a:r>
          </a:p>
          <a:p>
            <a:pPr marL="45720" indent="0">
              <a:buNone/>
            </a:pPr>
            <a:endParaRPr lang="ru-RU" b="1" i="1" dirty="0" smtClean="0"/>
          </a:p>
          <a:p>
            <a:pPr marL="45720" indent="0">
              <a:buNone/>
            </a:pPr>
            <a:r>
              <a:rPr lang="ru-RU" b="1" i="1" dirty="0" smtClean="0"/>
              <a:t>Формы </a:t>
            </a:r>
            <a:r>
              <a:rPr lang="ru-RU" b="1" i="1" dirty="0"/>
              <a:t>школьного </a:t>
            </a:r>
            <a:r>
              <a:rPr lang="ru-RU" b="1" i="1" dirty="0" err="1"/>
              <a:t>буллинга</a:t>
            </a:r>
            <a:r>
              <a:rPr lang="ru-RU" b="1" i="1" dirty="0"/>
              <a:t> </a:t>
            </a:r>
            <a:r>
              <a:rPr lang="ru-RU" b="1" i="1" dirty="0" smtClean="0"/>
              <a:t>:</a:t>
            </a:r>
          </a:p>
          <a:p>
            <a:r>
              <a:rPr lang="ru-RU" dirty="0"/>
              <a:t>систематические насмешки (в основе которых может лежать что угодно – от национальности до внешних данных ребенка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вымогательство </a:t>
            </a:r>
          </a:p>
          <a:p>
            <a:r>
              <a:rPr lang="ru-RU" dirty="0" smtClean="0"/>
              <a:t>физические </a:t>
            </a:r>
            <a:r>
              <a:rPr lang="ru-RU" dirty="0"/>
              <a:t>и </a:t>
            </a:r>
            <a:r>
              <a:rPr lang="ru-RU" dirty="0" smtClean="0"/>
              <a:t>психические унижения</a:t>
            </a:r>
          </a:p>
          <a:p>
            <a:r>
              <a:rPr lang="ru-RU" dirty="0" smtClean="0"/>
              <a:t> </a:t>
            </a:r>
            <a:r>
              <a:rPr lang="ru-RU" dirty="0"/>
              <a:t>различного вида </a:t>
            </a:r>
            <a:r>
              <a:rPr lang="ru-RU" dirty="0" smtClean="0"/>
              <a:t>издевательства </a:t>
            </a:r>
          </a:p>
          <a:p>
            <a:r>
              <a:rPr lang="ru-RU" dirty="0" smtClean="0"/>
              <a:t>бойкот</a:t>
            </a:r>
          </a:p>
          <a:p>
            <a:r>
              <a:rPr lang="ru-RU" dirty="0" smtClean="0"/>
              <a:t>порча </a:t>
            </a:r>
            <a:r>
              <a:rPr lang="ru-RU" dirty="0"/>
              <a:t>личных вещей 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кибербуллинг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7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59" y="208829"/>
            <a:ext cx="9875520" cy="1356360"/>
          </a:xfrm>
        </p:spPr>
        <p:txBody>
          <a:bodyPr/>
          <a:lstStyle/>
          <a:p>
            <a:r>
              <a:rPr lang="ru-RU" b="1" i="1" dirty="0" smtClean="0"/>
              <a:t>Индикаторы </a:t>
            </a:r>
            <a:r>
              <a:rPr lang="ru-RU" b="1" i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36" y="1433384"/>
            <a:ext cx="10472174" cy="4695567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проблемы </a:t>
            </a:r>
            <a:r>
              <a:rPr lang="ru-RU" sz="2400" dirty="0"/>
              <a:t>с концентрацией внимания,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подавленность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угнетенное </a:t>
            </a:r>
            <a:r>
              <a:rPr lang="ru-RU" sz="2400" dirty="0"/>
              <a:t>состояние,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раздражительность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чувство </a:t>
            </a:r>
            <a:r>
              <a:rPr lang="ru-RU" sz="2400" dirty="0"/>
              <a:t>неуверенности,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повышенная </a:t>
            </a:r>
            <a:r>
              <a:rPr lang="ru-RU" sz="2400" dirty="0"/>
              <a:t>чувствительность,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боли </a:t>
            </a:r>
            <a:r>
              <a:rPr lang="ru-RU" sz="2400" dirty="0"/>
              <a:t>в желудке,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усталость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отсутствие </a:t>
            </a:r>
            <a:r>
              <a:rPr lang="ru-RU" sz="2400" dirty="0"/>
              <a:t>аппетита,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бедность </a:t>
            </a:r>
            <a:r>
              <a:rPr lang="ru-RU" sz="2400" dirty="0"/>
              <a:t>социальных контактов,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симптомы </a:t>
            </a:r>
            <a:r>
              <a:rPr lang="ru-RU" sz="2400" dirty="0"/>
              <a:t>страха (например, давление в области груди),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приступы </a:t>
            </a:r>
            <a:r>
              <a:rPr lang="ru-RU" sz="2400" dirty="0"/>
              <a:t>потливости,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боли </a:t>
            </a:r>
            <a:r>
              <a:rPr lang="ru-RU" sz="2400" dirty="0"/>
              <a:t>в спине, в затылке, в мышцах, 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dirty="0" smtClean="0"/>
              <a:t>нарушение сна.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01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05" y="296562"/>
            <a:ext cx="9875520" cy="1356360"/>
          </a:xfrm>
        </p:spPr>
        <p:txBody>
          <a:bodyPr/>
          <a:lstStyle/>
          <a:p>
            <a:r>
              <a:rPr lang="ru-RU" b="1" i="1" dirty="0" smtClean="0"/>
              <a:t>Факторы </a:t>
            </a:r>
            <a:r>
              <a:rPr lang="ru-RU" b="1" i="1" dirty="0" err="1" smtClean="0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016" y="1390136"/>
            <a:ext cx="10908957" cy="4788242"/>
          </a:xfrm>
        </p:spPr>
        <p:txBody>
          <a:bodyPr/>
          <a:lstStyle/>
          <a:p>
            <a:r>
              <a:rPr lang="ru-RU" dirty="0" err="1"/>
              <a:t>внутриличностная</a:t>
            </a:r>
            <a:r>
              <a:rPr lang="ru-RU" dirty="0"/>
              <a:t> агрессивность, зависящая от индивидуальных особенностей </a:t>
            </a:r>
            <a:r>
              <a:rPr lang="ru-RU" dirty="0" smtClean="0"/>
              <a:t>обучающихся;</a:t>
            </a:r>
          </a:p>
          <a:p>
            <a:r>
              <a:rPr lang="ru-RU" dirty="0"/>
              <a:t>в семье, в </a:t>
            </a:r>
            <a:r>
              <a:rPr lang="ru-RU" dirty="0" err="1"/>
              <a:t>референтной</a:t>
            </a:r>
            <a:r>
              <a:rPr lang="ru-RU" dirty="0"/>
              <a:t> (значимой) группе сверстников, в учреждениях образования, посещаемых ранее;</a:t>
            </a:r>
          </a:p>
          <a:p>
            <a:r>
              <a:rPr lang="ru-RU" dirty="0"/>
              <a:t>недостаточный уровень развития коммуникативных </a:t>
            </a:r>
            <a:r>
              <a:rPr lang="ru-RU" dirty="0" smtClean="0"/>
              <a:t>навыков;</a:t>
            </a:r>
          </a:p>
          <a:p>
            <a:r>
              <a:rPr lang="ru-RU" dirty="0"/>
              <a:t>особенности школьной среды, к которым следует </a:t>
            </a:r>
            <a:r>
              <a:rPr lang="ru-RU" dirty="0" smtClean="0"/>
              <a:t>отнести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979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739" y="544483"/>
            <a:ext cx="10843952" cy="5756563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i="1" dirty="0"/>
              <a:t>Типичные черты учащихся, чаще всего выступающих в роли </a:t>
            </a:r>
            <a:r>
              <a:rPr lang="ru-RU" sz="2800" b="1" i="1" dirty="0" smtClean="0"/>
              <a:t>преследователя (</a:t>
            </a:r>
            <a:r>
              <a:rPr lang="ru-RU" sz="2800" b="1" i="1" dirty="0" err="1" smtClean="0"/>
              <a:t>булли</a:t>
            </a:r>
            <a:r>
              <a:rPr lang="ru-RU" sz="2800" b="1" i="1" dirty="0" smtClean="0"/>
              <a:t>):</a:t>
            </a:r>
            <a:endParaRPr lang="ru-RU" sz="2800" dirty="0"/>
          </a:p>
          <a:p>
            <a:r>
              <a:rPr lang="ru-RU" dirty="0" smtClean="0"/>
              <a:t> </a:t>
            </a:r>
            <a:r>
              <a:rPr lang="ru-RU" dirty="0"/>
              <a:t>испытывают высокую потребность господствовать и подчинять себе других учеников, добиваясь таким путем своих целей;</a:t>
            </a:r>
          </a:p>
          <a:p>
            <a:r>
              <a:rPr lang="ru-RU" dirty="0" smtClean="0"/>
              <a:t>импульсивны </a:t>
            </a:r>
            <a:r>
              <a:rPr lang="ru-RU" dirty="0"/>
              <a:t>и легко приходят в ярость;</a:t>
            </a:r>
          </a:p>
          <a:p>
            <a:r>
              <a:rPr lang="ru-RU" dirty="0" smtClean="0"/>
              <a:t>часто </a:t>
            </a:r>
            <a:r>
              <a:rPr lang="ru-RU" dirty="0"/>
              <a:t>вызывающе и агрессивно ведут себя по отношению к взрослым, включая родителей и учителей;</a:t>
            </a:r>
          </a:p>
          <a:p>
            <a:r>
              <a:rPr lang="ru-RU" dirty="0" smtClean="0"/>
              <a:t>не </a:t>
            </a:r>
            <a:r>
              <a:rPr lang="ru-RU" dirty="0"/>
              <a:t>испытывают сочувствия к своим жертвам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обычно физически сильнее других.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4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2" y="382385"/>
            <a:ext cx="10583609" cy="5713615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i="1" dirty="0"/>
              <a:t>Ж</a:t>
            </a:r>
            <a:r>
              <a:rPr lang="ru-RU" sz="3200" b="1" i="1" dirty="0"/>
              <a:t>ертвы </a:t>
            </a:r>
            <a:r>
              <a:rPr lang="ru-RU" sz="3200" b="1" i="1" dirty="0" err="1"/>
              <a:t>буллинга</a:t>
            </a:r>
            <a:r>
              <a:rPr lang="ru-RU" sz="3200" b="1" i="1" dirty="0"/>
              <a:t> </a:t>
            </a:r>
            <a:r>
              <a:rPr lang="ru-RU" sz="3200" dirty="0"/>
              <a:t>также имеют характерные </a:t>
            </a:r>
            <a:r>
              <a:rPr lang="ru-RU" sz="3200" dirty="0" smtClean="0"/>
              <a:t>черты:</a:t>
            </a:r>
          </a:p>
          <a:p>
            <a:r>
              <a:rPr lang="ru-RU" sz="2800" dirty="0" smtClean="0"/>
              <a:t>пугливы</a:t>
            </a:r>
            <a:r>
              <a:rPr lang="ru-RU" sz="2800" dirty="0"/>
              <a:t>, чувствительны, замкнуты и застенчивы;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часто тревожны, не уверены в себе, несчастны и имеют низкую самооценку;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склонны к депрессии и чаще своих ровесников думают о самоубийстве;</a:t>
            </a:r>
          </a:p>
          <a:p>
            <a:r>
              <a:rPr lang="ru-RU" sz="2800" dirty="0" smtClean="0"/>
              <a:t>часто </a:t>
            </a:r>
            <a:r>
              <a:rPr lang="ru-RU" sz="2800" dirty="0"/>
              <a:t>не имеют ни одного близкого друга и охотнее общаются со взрослыми, нежели со сверстниками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могут быть физически слабее своих ровесников.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1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75" y="376843"/>
            <a:ext cx="10652760" cy="1356360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равля </a:t>
            </a:r>
            <a:r>
              <a:rPr lang="ru-RU" dirty="0"/>
              <a:t>обозначается как болезнь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14" y="1379913"/>
            <a:ext cx="10550358" cy="4716087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Мера, положительно зарекомендовавшая себя в случаях возникновения актов насилия в школе, заключается в предании этих инцидентов </a:t>
            </a:r>
            <a:r>
              <a:rPr lang="ru-RU" dirty="0" smtClean="0"/>
              <a:t>гласности.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31" y="2619895"/>
            <a:ext cx="5131724" cy="38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5013"/>
            <a:ext cx="9601196" cy="71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Акции в рамках «недели психологии»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036" y="1033154"/>
            <a:ext cx="10901549" cy="5514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Акция «Пожиратель неприятностей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Даритель радости»</a:t>
            </a:r>
          </a:p>
        </p:txBody>
      </p:sp>
      <p:pic>
        <p:nvPicPr>
          <p:cNvPr id="5124" name="Picture 4" descr="G:\Копилка\ФОТО отчет\IMG_1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2" y="1705591"/>
            <a:ext cx="4131930" cy="48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сихолог\Desktop\ВЫСТУПЛЕНИЕ НА МО\dd5fbfe5-9013-4796-9419-767d947489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58" y="1705591"/>
            <a:ext cx="3924911" cy="45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сихолог\Desktop\ВЫСТУПЛЕНИЕ НА МО\IMG_2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3" y="2396852"/>
            <a:ext cx="3163649" cy="41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58</TotalTime>
  <Words>456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Aharoni</vt:lpstr>
      <vt:lpstr>Corbel</vt:lpstr>
      <vt:lpstr>Базис</vt:lpstr>
      <vt:lpstr>ПРЕОДОЛЕНИЕ И ПРОФИЛАКТИКА БУЛЛИНГА В ШКОЛЕ</vt:lpstr>
      <vt:lpstr>Статистика</vt:lpstr>
      <vt:lpstr>Презентация PowerPoint</vt:lpstr>
      <vt:lpstr>Индикаторы буллинга</vt:lpstr>
      <vt:lpstr>Факторы буллинга</vt:lpstr>
      <vt:lpstr>Презентация PowerPoint</vt:lpstr>
      <vt:lpstr>Презентация PowerPoint</vt:lpstr>
      <vt:lpstr>Травля обозначается как болезнь ГРУППЫ</vt:lpstr>
      <vt:lpstr>Акции в рамках «недели психологии»</vt:lpstr>
      <vt:lpstr>Акция «Радуга настроений», акция «Лестница дружбы», акция «Обними меня»</vt:lpstr>
      <vt:lpstr>В школе работает «Почта доверия»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И ПРОФИЛАКТИКА БУЛЛИНГА В ШКОЛЕ</dc:title>
  <dc:creator>Светлана В. Богославская</dc:creator>
  <cp:lastModifiedBy>Светлана В. Богославская</cp:lastModifiedBy>
  <cp:revision>5</cp:revision>
  <dcterms:created xsi:type="dcterms:W3CDTF">2021-09-23T07:43:11Z</dcterms:created>
  <dcterms:modified xsi:type="dcterms:W3CDTF">2021-09-23T08:41:53Z</dcterms:modified>
</cp:coreProperties>
</file>