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5" r:id="rId9"/>
    <p:sldId id="266" r:id="rId10"/>
    <p:sldId id="274" r:id="rId11"/>
    <p:sldId id="272" r:id="rId12"/>
    <p:sldId id="267" r:id="rId13"/>
    <p:sldId id="268" r:id="rId14"/>
    <p:sldId id="269" r:id="rId15"/>
    <p:sldId id="270" r:id="rId16"/>
    <p:sldId id="271"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267F"/>
    <a:srgbClr val="FECB00"/>
    <a:srgbClr val="729F11"/>
    <a:srgbClr val="111E31"/>
    <a:srgbClr val="F7E8E1"/>
    <a:srgbClr val="F1FCFE"/>
    <a:srgbClr val="DBF6FE"/>
    <a:srgbClr val="6BC5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4" d="100"/>
          <a:sy n="54" d="100"/>
        </p:scale>
        <p:origin x="-96" y="-3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943914243"/>
      </p:ext>
    </p:extLst>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341494358"/>
      </p:ext>
    </p:extLst>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1788002404"/>
      </p:ext>
    </p:extLst>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1455464324"/>
      </p:ext>
    </p:extLst>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E7815E-F7B8-4E93-9F6C-89F6C3C8DBB8}"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2852076799"/>
      </p:ext>
    </p:extLst>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E7815E-F7B8-4E93-9F6C-89F6C3C8DBB8}" type="datetimeFigureOut">
              <a:rPr lang="en-US" smtClean="0"/>
              <a:pPr/>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365074372"/>
      </p:ext>
    </p:extLst>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E7815E-F7B8-4E93-9F6C-89F6C3C8DBB8}" type="datetimeFigureOut">
              <a:rPr lang="en-US" smtClean="0"/>
              <a:pPr/>
              <a:t>5/8/2020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2171097153"/>
      </p:ext>
    </p:extLst>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E7815E-F7B8-4E93-9F6C-89F6C3C8DBB8}" type="datetimeFigureOut">
              <a:rPr lang="en-US" smtClean="0"/>
              <a:pPr/>
              <a:t>5/8/2020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2391073231"/>
      </p:ext>
    </p:extLst>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7815E-F7B8-4E93-9F6C-89F6C3C8DBB8}" type="datetimeFigureOut">
              <a:rPr lang="en-US" smtClean="0"/>
              <a:pPr/>
              <a:t>5/8/2020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3246137033"/>
      </p:ext>
    </p:extLst>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E7815E-F7B8-4E93-9F6C-89F6C3C8DBB8}" type="datetimeFigureOut">
              <a:rPr lang="en-US" smtClean="0"/>
              <a:pPr/>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1748878316"/>
      </p:ext>
    </p:extLst>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E7815E-F7B8-4E93-9F6C-89F6C3C8DBB8}" type="datetimeFigureOut">
              <a:rPr lang="en-US" smtClean="0"/>
              <a:pPr/>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2167276554"/>
      </p:ext>
    </p:extLst>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7815E-F7B8-4E93-9F6C-89F6C3C8DBB8}" type="datetimeFigureOut">
              <a:rPr lang="en-US" smtClean="0"/>
              <a:pPr/>
              <a:t>5/8/2020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37FF7-5919-41BF-8DD0-96FAEA1BD99B}" type="slidenum">
              <a:rPr lang="en-US" smtClean="0"/>
              <a:pPr/>
              <a:t>‹#›</a:t>
            </a:fld>
            <a:endParaRPr lang="en-US"/>
          </a:p>
        </p:txBody>
      </p:sp>
    </p:spTree>
    <p:extLst>
      <p:ext uri="{BB962C8B-B14F-4D97-AF65-F5344CB8AC3E}">
        <p14:creationId xmlns:p14="http://schemas.microsoft.com/office/powerpoint/2010/main" val="2857459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circl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image" Target="../media/image12.jpeg" /><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slideLayout" Target="../slideLayouts/slideLayout2.xml" /><Relationship Id="rId1" Type="http://schemas.openxmlformats.org/officeDocument/2006/relationships/video" Target="file:///C:/Users/USER/Desktop/&#1053;&#1086;&#1074;&#1072;&#1103;%20&#1087;&#1072;&#1087;&#1082;&#1072;%20(2)/VID-20200425-WA0036.mp4" TargetMode="External" /></Relationships>
</file>

<file path=ppt/slides/_rels/slide13.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image" Target="../media/image15.jpeg" /><Relationship Id="rId1" Type="http://schemas.openxmlformats.org/officeDocument/2006/relationships/slideLayout" Target="../slideLayouts/slideLayout4.xml" /></Relationships>
</file>

<file path=ppt/slides/_rels/slide14.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image" Target="../media/image17.jpeg" /><Relationship Id="rId1" Type="http://schemas.openxmlformats.org/officeDocument/2006/relationships/slideLayout" Target="../slideLayouts/slideLayout4.xml" /></Relationships>
</file>

<file path=ppt/slides/_rels/slide15.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image" Target="../media/image19.jpeg" /><Relationship Id="rId1" Type="http://schemas.openxmlformats.org/officeDocument/2006/relationships/slideLayout" Target="../slideLayouts/slideLayout4.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9.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5.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8.xml" /></Relationships>
</file>

<file path=ppt/slides/_rels/slide6.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8.xml" /></Relationships>
</file>

<file path=ppt/slides/_rels/slide8.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48608" y="1175752"/>
            <a:ext cx="5015484" cy="2387600"/>
          </a:xfrm>
        </p:spPr>
        <p:txBody>
          <a:bodyPr>
            <a:normAutofit/>
          </a:bodyPr>
          <a:lstStyle/>
          <a:p>
            <a:r>
              <a:rPr lang="ru-RU" sz="4800" b="1" dirty="0">
                <a:solidFill>
                  <a:srgbClr val="6F267F"/>
                </a:solidFill>
                <a:latin typeface="Times New Roman" pitchFamily="18" charset="0"/>
                <a:cs typeface="Times New Roman" pitchFamily="18" charset="0"/>
              </a:rPr>
              <a:t>«Лучшее дистанционное обучение детей»</a:t>
            </a:r>
            <a:endParaRPr lang="en-US" sz="4800" b="1" dirty="0">
              <a:solidFill>
                <a:srgbClr val="6F267F"/>
              </a:solidFill>
              <a:latin typeface="Times New Roman" pitchFamily="18" charset="0"/>
              <a:cs typeface="Times New Roman" pitchFamily="18" charset="0"/>
            </a:endParaRPr>
          </a:p>
        </p:txBody>
      </p:sp>
      <p:sp>
        <p:nvSpPr>
          <p:cNvPr id="3" name="Subtitle 2"/>
          <p:cNvSpPr>
            <a:spLocks noGrp="1"/>
          </p:cNvSpPr>
          <p:nvPr>
            <p:ph type="subTitle" idx="1"/>
          </p:nvPr>
        </p:nvSpPr>
        <p:spPr>
          <a:xfrm>
            <a:off x="1907931" y="3967798"/>
            <a:ext cx="4992624" cy="1655762"/>
          </a:xfrm>
        </p:spPr>
        <p:txBody>
          <a:bodyPr/>
          <a:lstStyle/>
          <a:p>
            <a:r>
              <a:rPr lang="ru-RU" i="1" dirty="0">
                <a:solidFill>
                  <a:srgbClr val="6F267F"/>
                </a:solidFill>
              </a:rPr>
              <a:t>Выполнили: </a:t>
            </a:r>
            <a:r>
              <a:rPr lang="ru-RU" i="1" dirty="0" err="1">
                <a:solidFill>
                  <a:srgbClr val="6F267F"/>
                </a:solidFill>
              </a:rPr>
              <a:t>Гуржеева</a:t>
            </a:r>
            <a:r>
              <a:rPr lang="ru-RU" i="1" dirty="0">
                <a:solidFill>
                  <a:srgbClr val="6F267F"/>
                </a:solidFill>
              </a:rPr>
              <a:t> Л.В.</a:t>
            </a:r>
          </a:p>
          <a:p>
            <a:r>
              <a:rPr lang="ru-RU" i="1" dirty="0">
                <a:solidFill>
                  <a:srgbClr val="6F267F"/>
                </a:solidFill>
              </a:rPr>
              <a:t>                      Попова Е.М.</a:t>
            </a:r>
            <a:endParaRPr lang="en-US" i="1" dirty="0">
              <a:solidFill>
                <a:srgbClr val="6F267F"/>
              </a:solidFill>
            </a:endParaRPr>
          </a:p>
        </p:txBody>
      </p:sp>
    </p:spTree>
    <p:extLst>
      <p:ext uri="{BB962C8B-B14F-4D97-AF65-F5344CB8AC3E}">
        <p14:creationId xmlns:p14="http://schemas.microsoft.com/office/powerpoint/2010/main" val="2399436098"/>
      </p:ext>
    </p:extLst>
  </p:cSld>
  <p:clrMapOvr>
    <a:masterClrMapping/>
  </p:clrMapOvr>
  <p:transition>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IMG-20200426-WA0005.jpg"/>
          <p:cNvPicPr>
            <a:picLocks noGrp="1" noChangeAspect="1"/>
          </p:cNvPicPr>
          <p:nvPr>
            <p:ph sz="half" idx="1"/>
          </p:nvPr>
        </p:nvPicPr>
        <p:blipFill>
          <a:blip r:embed="rId2" cstate="print"/>
          <a:stretch>
            <a:fillRect/>
          </a:stretch>
        </p:blipFill>
        <p:spPr>
          <a:xfrm>
            <a:off x="633046" y="615950"/>
            <a:ext cx="3538248" cy="55610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Содержимое 5" descr="IMG-20200426-WA0010.jpg"/>
          <p:cNvPicPr>
            <a:picLocks noGrp="1" noChangeAspect="1"/>
          </p:cNvPicPr>
          <p:nvPr>
            <p:ph sz="half" idx="2"/>
          </p:nvPr>
        </p:nvPicPr>
        <p:blipFill>
          <a:blip r:embed="rId3" cstate="print"/>
          <a:stretch>
            <a:fillRect/>
          </a:stretch>
        </p:blipFill>
        <p:spPr>
          <a:xfrm>
            <a:off x="4629150" y="618050"/>
            <a:ext cx="3886200" cy="5539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IMG-20200425-WA0007.jpg"/>
          <p:cNvPicPr>
            <a:picLocks noGrp="1" noChangeAspect="1"/>
          </p:cNvPicPr>
          <p:nvPr>
            <p:ph sz="half" idx="1"/>
          </p:nvPr>
        </p:nvPicPr>
        <p:blipFill>
          <a:blip r:embed="rId2" cstate="print"/>
          <a:stretch>
            <a:fillRect/>
          </a:stretch>
        </p:blipFill>
        <p:spPr>
          <a:xfrm>
            <a:off x="628650" y="791308"/>
            <a:ext cx="3886200" cy="53984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Содержимое 5" descr="IMG-20200425-WA0005.jpg"/>
          <p:cNvPicPr>
            <a:picLocks noGrp="1" noChangeAspect="1"/>
          </p:cNvPicPr>
          <p:nvPr>
            <p:ph sz="half" idx="2"/>
          </p:nvPr>
        </p:nvPicPr>
        <p:blipFill>
          <a:blip r:embed="rId3" cstate="print"/>
          <a:stretch>
            <a:fillRect/>
          </a:stretch>
        </p:blipFill>
        <p:spPr>
          <a:xfrm>
            <a:off x="4724598" y="809625"/>
            <a:ext cx="4025504" cy="5367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VID-20200425-WA0036.mp4">
            <a:hlinkClick r:id="" action="ppaction://media"/>
          </p:cNvPr>
          <p:cNvPicPr>
            <a:picLocks noGrp="1" noRot="1" noChangeAspect="1"/>
          </p:cNvPicPr>
          <p:nvPr>
            <p:ph idx="1"/>
            <a:videoFile r:link="rId1"/>
          </p:nvPr>
        </p:nvPicPr>
        <p:blipFill>
          <a:blip r:embed="rId3" cstate="print"/>
          <a:stretch>
            <a:fillRect/>
          </a:stretch>
        </p:blipFill>
        <p:spPr>
          <a:xfrm>
            <a:off x="0" y="0"/>
            <a:ext cx="9144000" cy="6858000"/>
          </a:xfrm>
          <a:prstGeom prst="rect">
            <a:avLst/>
          </a:prstGeom>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4353" y="0"/>
            <a:ext cx="7055827" cy="1325563"/>
          </a:xfrm>
        </p:spPr>
        <p:txBody>
          <a:bodyPr>
            <a:normAutofit/>
          </a:bodyPr>
          <a:lstStyle/>
          <a:p>
            <a:r>
              <a:rPr lang="ru-RU" sz="2800" dirty="0">
                <a:solidFill>
                  <a:srgbClr val="6F267F"/>
                </a:solidFill>
                <a:latin typeface="Times New Roman" pitchFamily="18" charset="0"/>
                <a:cs typeface="Times New Roman" pitchFamily="18" charset="0"/>
              </a:rPr>
              <a:t>Обязательно, после продуктивной деятельности советуем родителям вместе с детками сделать физкультурную разминку.</a:t>
            </a:r>
          </a:p>
        </p:txBody>
      </p:sp>
      <p:pic>
        <p:nvPicPr>
          <p:cNvPr id="6" name="Содержимое 5" descr="IMG-20200424-WA0017.jpg"/>
          <p:cNvPicPr>
            <a:picLocks noGrp="1" noChangeAspect="1"/>
          </p:cNvPicPr>
          <p:nvPr>
            <p:ph sz="half" idx="1"/>
          </p:nvPr>
        </p:nvPicPr>
        <p:blipFill>
          <a:blip r:embed="rId2" cstate="print"/>
          <a:stretch>
            <a:fillRect/>
          </a:stretch>
        </p:blipFill>
        <p:spPr>
          <a:xfrm>
            <a:off x="474786" y="1456348"/>
            <a:ext cx="3728717" cy="49716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Содержимое 6" descr="IMG-20200424-WA0039.jpg"/>
          <p:cNvPicPr>
            <a:picLocks noGrp="1" noChangeAspect="1"/>
          </p:cNvPicPr>
          <p:nvPr>
            <p:ph sz="half" idx="2"/>
          </p:nvPr>
        </p:nvPicPr>
        <p:blipFill>
          <a:blip r:embed="rId3" cstate="print"/>
          <a:stretch>
            <a:fillRect/>
          </a:stretch>
        </p:blipFill>
        <p:spPr>
          <a:xfrm>
            <a:off x="4606390" y="1438762"/>
            <a:ext cx="3799056" cy="49796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242033"/>
            <a:ext cx="7543800" cy="1325563"/>
          </a:xfrm>
        </p:spPr>
        <p:txBody>
          <a:bodyPr>
            <a:normAutofit/>
          </a:bodyPr>
          <a:lstStyle/>
          <a:p>
            <a:r>
              <a:rPr lang="ru-RU" sz="2400" dirty="0">
                <a:solidFill>
                  <a:srgbClr val="6F267F"/>
                </a:solidFill>
                <a:latin typeface="Times New Roman" pitchFamily="18" charset="0"/>
                <a:cs typeface="Times New Roman" pitchFamily="18" charset="0"/>
              </a:rPr>
              <a:t>Мы проживаем в посёлке, и поэтому у многих наших ребят есть возможность потрудиться на участке во дворе и подышать свежим воздухом.</a:t>
            </a:r>
          </a:p>
        </p:txBody>
      </p:sp>
      <p:pic>
        <p:nvPicPr>
          <p:cNvPr id="5" name="Содержимое 4" descr="IMG-20200425-WA0011.jpg"/>
          <p:cNvPicPr>
            <a:picLocks noGrp="1" noChangeAspect="1"/>
          </p:cNvPicPr>
          <p:nvPr>
            <p:ph sz="half" idx="1"/>
          </p:nvPr>
        </p:nvPicPr>
        <p:blipFill>
          <a:blip r:embed="rId2" cstate="print"/>
          <a:stretch>
            <a:fillRect/>
          </a:stretch>
        </p:blipFill>
        <p:spPr>
          <a:xfrm>
            <a:off x="1758462" y="1652954"/>
            <a:ext cx="2883876" cy="45767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Содержимое 5" descr="IMG-20200425-WA0012.jpg"/>
          <p:cNvPicPr>
            <a:picLocks noGrp="1" noChangeAspect="1"/>
          </p:cNvPicPr>
          <p:nvPr>
            <p:ph sz="half" idx="2"/>
          </p:nvPr>
        </p:nvPicPr>
        <p:blipFill>
          <a:blip r:embed="rId3" cstate="print"/>
          <a:stretch>
            <a:fillRect/>
          </a:stretch>
        </p:blipFill>
        <p:spPr>
          <a:xfrm>
            <a:off x="4813723" y="1652953"/>
            <a:ext cx="2835585" cy="45895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446" y="365126"/>
            <a:ext cx="6967904" cy="1325563"/>
          </a:xfrm>
        </p:spPr>
        <p:txBody>
          <a:bodyPr>
            <a:normAutofit fontScale="90000"/>
          </a:bodyPr>
          <a:lstStyle/>
          <a:p>
            <a:r>
              <a:rPr lang="ru-RU" sz="2400" b="1" dirty="0">
                <a:solidFill>
                  <a:srgbClr val="6F267F"/>
                </a:solidFill>
                <a:latin typeface="Times New Roman" pitchFamily="18" charset="0"/>
                <a:cs typeface="Times New Roman" pitchFamily="18" charset="0"/>
              </a:rPr>
              <a:t>Во второй половине дня рекомендуем родителям создать для детей благоприятные условия для свободной деятельности под их наблюдением. Это может быть конструирование, лепка, сюжетно-ролевые игры и др.</a:t>
            </a:r>
          </a:p>
        </p:txBody>
      </p:sp>
      <p:pic>
        <p:nvPicPr>
          <p:cNvPr id="5" name="Содержимое 4" descr="IMG-20200424-WA0052.jpg"/>
          <p:cNvPicPr>
            <a:picLocks noGrp="1" noChangeAspect="1"/>
          </p:cNvPicPr>
          <p:nvPr>
            <p:ph sz="half" idx="1"/>
          </p:nvPr>
        </p:nvPicPr>
        <p:blipFill>
          <a:blip r:embed="rId2" cstate="print"/>
          <a:stretch>
            <a:fillRect/>
          </a:stretch>
        </p:blipFill>
        <p:spPr>
          <a:xfrm>
            <a:off x="1459524" y="1873853"/>
            <a:ext cx="3235569" cy="47027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Содержимое 5" descr="IMG-20200426-WA0007.jpg"/>
          <p:cNvPicPr>
            <a:picLocks noGrp="1" noChangeAspect="1"/>
          </p:cNvPicPr>
          <p:nvPr>
            <p:ph sz="half" idx="2"/>
          </p:nvPr>
        </p:nvPicPr>
        <p:blipFill>
          <a:blip r:embed="rId3" cstate="print"/>
          <a:stretch>
            <a:fillRect/>
          </a:stretch>
        </p:blipFill>
        <p:spPr>
          <a:xfrm>
            <a:off x="5141283" y="1899137"/>
            <a:ext cx="3017979" cy="46822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05708" y="365126"/>
            <a:ext cx="6809642" cy="6053259"/>
          </a:xfrm>
        </p:spPr>
        <p:txBody>
          <a:bodyPr>
            <a:normAutofit fontScale="90000"/>
          </a:bodyPr>
          <a:lstStyle/>
          <a:p>
            <a:r>
              <a:rPr lang="ru-RU" sz="3600" b="1" dirty="0">
                <a:solidFill>
                  <a:srgbClr val="6F267F"/>
                </a:solidFill>
                <a:latin typeface="Times New Roman" pitchFamily="18" charset="0"/>
                <a:cs typeface="Times New Roman" pitchFamily="18" charset="0"/>
              </a:rPr>
              <a:t>Мы очень скучаем по ребятам нашей группы «Радуга» и ждём, когда снова сможем вернуться в привычную жизнь, когда наш детский сад снова наполнится детским звонким смехом и улыбками. Родителям пожелаем быть более внимательными к своему здоровью и здоровью близких, особенно наших воспитанников. Надеемся, что наше взаимодействие с родителями окажет им помощь  и поддержку в это непростое время.</a:t>
            </a:r>
          </a:p>
        </p:txBody>
      </p:sp>
    </p:spTree>
  </p:cSld>
  <p:clrMapOvr>
    <a:masterClrMapping/>
  </p:clrMapOvr>
  <p:transition>
    <p:circl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705708" y="365126"/>
            <a:ext cx="6809642" cy="1325563"/>
          </a:xfrm>
        </p:spPr>
        <p:txBody>
          <a:bodyPr>
            <a:normAutofit/>
          </a:bodyPr>
          <a:lstStyle/>
          <a:p>
            <a:r>
              <a:rPr lang="ru-RU" sz="3200" b="1" dirty="0">
                <a:solidFill>
                  <a:srgbClr val="6F267F"/>
                </a:solidFill>
                <a:latin typeface="Times New Roman" pitchFamily="18" charset="0"/>
                <a:cs typeface="Times New Roman" pitchFamily="18" charset="0"/>
              </a:rPr>
              <a:t>Список используемой литературы:</a:t>
            </a:r>
          </a:p>
        </p:txBody>
      </p:sp>
      <p:sp>
        <p:nvSpPr>
          <p:cNvPr id="4" name="Содержимое 3"/>
          <p:cNvSpPr>
            <a:spLocks noGrp="1"/>
          </p:cNvSpPr>
          <p:nvPr>
            <p:ph idx="1"/>
          </p:nvPr>
        </p:nvSpPr>
        <p:spPr>
          <a:xfrm>
            <a:off x="1758462" y="1825625"/>
            <a:ext cx="6756888" cy="4351338"/>
          </a:xfrm>
        </p:spPr>
        <p:txBody>
          <a:bodyPr/>
          <a:lstStyle/>
          <a:p>
            <a:endParaRPr lang="ru-RU" dirty="0"/>
          </a:p>
        </p:txBody>
      </p:sp>
    </p:spTree>
  </p:cSld>
  <p:clrMapOvr>
    <a:masterClrMapping/>
  </p:clrMapOvr>
  <p:transition>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Заголовок 22"/>
          <p:cNvSpPr>
            <a:spLocks noGrp="1"/>
          </p:cNvSpPr>
          <p:nvPr>
            <p:ph type="title"/>
          </p:nvPr>
        </p:nvSpPr>
        <p:spPr>
          <a:xfrm>
            <a:off x="1723292" y="316522"/>
            <a:ext cx="7420708" cy="6541477"/>
          </a:xfrm>
        </p:spPr>
        <p:txBody>
          <a:bodyPr>
            <a:normAutofit/>
          </a:bodyPr>
          <a:lstStyle/>
          <a:p>
            <a:r>
              <a:rPr lang="ru-RU" sz="3200" b="1" dirty="0">
                <a:solidFill>
                  <a:srgbClr val="6F267F"/>
                </a:solidFill>
                <a:latin typeface="Times New Roman" pitchFamily="18" charset="0"/>
                <a:cs typeface="Times New Roman" pitchFamily="18" charset="0"/>
              </a:rPr>
              <a:t>Цель дистанционного обучения:</a:t>
            </a:r>
            <a:br>
              <a:rPr lang="ru-RU" sz="3200" b="1" dirty="0">
                <a:solidFill>
                  <a:srgbClr val="6F267F"/>
                </a:solidFill>
                <a:latin typeface="Times New Roman" pitchFamily="18" charset="0"/>
                <a:cs typeface="Times New Roman" pitchFamily="18" charset="0"/>
              </a:rPr>
            </a:br>
            <a:r>
              <a:rPr lang="ru-RU" sz="3200" b="1" dirty="0">
                <a:solidFill>
                  <a:srgbClr val="6F267F"/>
                </a:solidFill>
                <a:latin typeface="Times New Roman" pitchFamily="18" charset="0"/>
                <a:cs typeface="Times New Roman" pitchFamily="18" charset="0"/>
              </a:rPr>
              <a:t>-</a:t>
            </a:r>
            <a:r>
              <a:rPr lang="ru-RU" sz="3200" dirty="0">
                <a:solidFill>
                  <a:srgbClr val="6F267F"/>
                </a:solidFill>
                <a:latin typeface="Times New Roman" pitchFamily="18" charset="0"/>
                <a:cs typeface="Times New Roman" pitchFamily="18" charset="0"/>
              </a:rPr>
              <a:t>оказание родителям педагогической и психологической поддержки в удалённом доступе.</a:t>
            </a:r>
            <a:br>
              <a:rPr lang="ru-RU" sz="3200" dirty="0">
                <a:solidFill>
                  <a:srgbClr val="6F267F"/>
                </a:solidFill>
                <a:latin typeface="Times New Roman" pitchFamily="18" charset="0"/>
                <a:cs typeface="Times New Roman" pitchFamily="18" charset="0"/>
              </a:rPr>
            </a:br>
            <a:r>
              <a:rPr lang="ru-RU" sz="3200" b="1" dirty="0">
                <a:solidFill>
                  <a:srgbClr val="6F267F"/>
                </a:solidFill>
                <a:latin typeface="Times New Roman" pitchFamily="18" charset="0"/>
                <a:cs typeface="Times New Roman" pitchFamily="18" charset="0"/>
              </a:rPr>
              <a:t>Задачи дистанционного обучения</a:t>
            </a:r>
            <a:r>
              <a:rPr lang="ru-RU" sz="3200" dirty="0">
                <a:solidFill>
                  <a:srgbClr val="6F267F"/>
                </a:solidFill>
                <a:latin typeface="Times New Roman" pitchFamily="18" charset="0"/>
                <a:cs typeface="Times New Roman" pitchFamily="18" charset="0"/>
              </a:rPr>
              <a:t>:</a:t>
            </a:r>
            <a:br>
              <a:rPr lang="ru-RU" sz="3200" dirty="0">
                <a:solidFill>
                  <a:srgbClr val="6F267F"/>
                </a:solidFill>
                <a:latin typeface="Times New Roman" pitchFamily="18" charset="0"/>
                <a:cs typeface="Times New Roman" pitchFamily="18" charset="0"/>
              </a:rPr>
            </a:br>
            <a:r>
              <a:rPr lang="ru-RU" sz="3200" dirty="0">
                <a:solidFill>
                  <a:srgbClr val="6F267F"/>
                </a:solidFill>
                <a:latin typeface="Times New Roman" pitchFamily="18" charset="0"/>
                <a:cs typeface="Times New Roman" pitchFamily="18" charset="0"/>
              </a:rPr>
              <a:t>-формирование у родителей начальных психолого-педагогических знаний о детях дошкольного возраста.</a:t>
            </a:r>
            <a:br>
              <a:rPr lang="ru-RU" sz="3200" dirty="0">
                <a:solidFill>
                  <a:srgbClr val="6F267F"/>
                </a:solidFill>
                <a:latin typeface="Times New Roman" pitchFamily="18" charset="0"/>
                <a:cs typeface="Times New Roman" pitchFamily="18" charset="0"/>
              </a:rPr>
            </a:br>
            <a:r>
              <a:rPr lang="ru-RU" sz="3200" dirty="0">
                <a:solidFill>
                  <a:srgbClr val="6F267F"/>
                </a:solidFill>
                <a:latin typeface="Times New Roman" pitchFamily="18" charset="0"/>
                <a:cs typeface="Times New Roman" pitchFamily="18" charset="0"/>
              </a:rPr>
              <a:t>-обеспечение единства воспитательных, развивающих и обучающих целей и задач процесса образования детей дошкольного возраста.</a:t>
            </a:r>
            <a:br>
              <a:rPr lang="ru-RU" sz="3200" dirty="0">
                <a:solidFill>
                  <a:srgbClr val="6F267F"/>
                </a:solidFill>
                <a:latin typeface="Times New Roman" pitchFamily="18" charset="0"/>
                <a:cs typeface="Times New Roman" pitchFamily="18" charset="0"/>
              </a:rPr>
            </a:br>
            <a:br>
              <a:rPr lang="ru-RU" sz="3200" b="1" dirty="0">
                <a:solidFill>
                  <a:srgbClr val="6F267F"/>
                </a:solidFill>
                <a:latin typeface="Times New Roman" pitchFamily="18" charset="0"/>
                <a:cs typeface="Times New Roman" pitchFamily="18" charset="0"/>
              </a:rPr>
            </a:br>
            <a:endParaRPr lang="ru-RU" sz="3200" b="1" dirty="0">
              <a:solidFill>
                <a:srgbClr val="6F267F"/>
              </a:solidFill>
              <a:latin typeface="Times New Roman" pitchFamily="18" charset="0"/>
              <a:cs typeface="Times New Roman" pitchFamily="18" charset="0"/>
            </a:endParaRPr>
          </a:p>
        </p:txBody>
      </p:sp>
    </p:spTree>
  </p:cSld>
  <p:clrMapOvr>
    <a:masterClrMapping/>
  </p:clrMapOvr>
  <p:transition>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43180" y="808890"/>
            <a:ext cx="2949178" cy="650631"/>
          </a:xfrm>
        </p:spPr>
        <p:txBody>
          <a:bodyPr/>
          <a:lstStyle/>
          <a:p>
            <a:r>
              <a:rPr lang="ru-RU" b="1" dirty="0">
                <a:solidFill>
                  <a:srgbClr val="6F267F"/>
                </a:solidFill>
              </a:rPr>
              <a:t>Актуальность :</a:t>
            </a:r>
          </a:p>
        </p:txBody>
      </p:sp>
      <p:sp>
        <p:nvSpPr>
          <p:cNvPr id="4" name="Текст 3"/>
          <p:cNvSpPr>
            <a:spLocks noGrp="1"/>
          </p:cNvSpPr>
          <p:nvPr>
            <p:ph type="body" sz="half" idx="2"/>
          </p:nvPr>
        </p:nvSpPr>
        <p:spPr>
          <a:xfrm>
            <a:off x="1705708" y="1459523"/>
            <a:ext cx="3069066" cy="4519246"/>
          </a:xfrm>
        </p:spPr>
        <p:txBody>
          <a:bodyPr>
            <a:noAutofit/>
          </a:bodyPr>
          <a:lstStyle/>
          <a:p>
            <a:r>
              <a:rPr lang="ru-RU" sz="1800" dirty="0">
                <a:solidFill>
                  <a:srgbClr val="6F267F"/>
                </a:solidFill>
                <a:latin typeface="Times New Roman" pitchFamily="18" charset="0"/>
                <a:cs typeface="Times New Roman" pitchFamily="18" charset="0"/>
              </a:rPr>
              <a:t>Карантин , в связи с </a:t>
            </a:r>
            <a:r>
              <a:rPr lang="ru-RU" sz="1800" dirty="0" err="1">
                <a:solidFill>
                  <a:srgbClr val="6F267F"/>
                </a:solidFill>
                <a:latin typeface="Times New Roman" pitchFamily="18" charset="0"/>
                <a:cs typeface="Times New Roman" pitchFamily="18" charset="0"/>
              </a:rPr>
              <a:t>коронавирусом</a:t>
            </a:r>
            <a:r>
              <a:rPr lang="ru-RU" sz="1800" dirty="0">
                <a:solidFill>
                  <a:srgbClr val="6F267F"/>
                </a:solidFill>
                <a:latin typeface="Times New Roman" pitchFamily="18" charset="0"/>
                <a:cs typeface="Times New Roman" pitchFamily="18" charset="0"/>
              </a:rPr>
              <a:t>, изменил привычный нам образ жизни. Не хочется, чтобы достаточно весомый отрезок времени прошёл впустую. Для того, чтобы успешно реализовать основную образовательную программу дошкольного детского образования в соответствии с ФГОС, мы переходим на дистанционное обучение. Наша задача оказать родителям педагогическую и психологическую поддержку, помочь в подборе актуальной информации.</a:t>
            </a:r>
          </a:p>
        </p:txBody>
      </p:sp>
      <p:pic>
        <p:nvPicPr>
          <p:cNvPr id="8" name="Рисунок 7" descr="iStock-1207120442_d_850.jpg"/>
          <p:cNvPicPr>
            <a:picLocks noGrp="1" noChangeAspect="1"/>
          </p:cNvPicPr>
          <p:nvPr>
            <p:ph type="pic" idx="1"/>
          </p:nvPr>
        </p:nvPicPr>
        <p:blipFill>
          <a:blip r:embed="rId2" cstate="print"/>
          <a:srcRect l="18323" r="18323"/>
          <a:stretch>
            <a:fillRect/>
          </a:stretch>
        </p:blipFill>
        <p:spPr>
          <a:xfrm>
            <a:off x="4888523" y="1072661"/>
            <a:ext cx="3959182" cy="4823558"/>
          </a:xfrm>
        </p:spPr>
      </p:pic>
    </p:spTree>
  </p:cSld>
  <p:clrMapOvr>
    <a:masterClrMapping/>
  </p:clrMapOvr>
  <p:transition>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828800" y="365126"/>
            <a:ext cx="6686550" cy="5912582"/>
          </a:xfrm>
        </p:spPr>
        <p:txBody>
          <a:bodyPr>
            <a:noAutofit/>
          </a:bodyPr>
          <a:lstStyle/>
          <a:p>
            <a:r>
              <a:rPr lang="ru-RU" sz="3600" b="1" dirty="0">
                <a:solidFill>
                  <a:srgbClr val="6F267F"/>
                </a:solidFill>
                <a:latin typeface="Times New Roman" pitchFamily="18" charset="0"/>
                <a:cs typeface="Times New Roman" pitchFamily="18" charset="0"/>
              </a:rPr>
              <a:t>Мы понимаем, что с ребёнком должно быть живое общение, глаза в глаза, нужно видеть и чувствовать его реакцию, настроение. Надеемся, что взаимодействие с родителями в процессе обучения даст нашим детям прекрасные результаты. Предлагаем вашему вниманию один день, нашего взаимодействия с ребятами нашей группы.</a:t>
            </a:r>
          </a:p>
        </p:txBody>
      </p:sp>
    </p:spTree>
  </p:cSld>
  <p:clrMapOvr>
    <a:masterClrMapping/>
  </p:clrMapOvr>
  <p:transition>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23292" y="246185"/>
            <a:ext cx="7420708" cy="1002323"/>
          </a:xfrm>
        </p:spPr>
        <p:txBody>
          <a:bodyPr>
            <a:normAutofit/>
          </a:bodyPr>
          <a:lstStyle/>
          <a:p>
            <a:r>
              <a:rPr lang="ru-RU" b="1" dirty="0">
                <a:solidFill>
                  <a:srgbClr val="6F267F"/>
                </a:solidFill>
              </a:rPr>
              <a:t>Мы предложили родителям тему дня «Дорожная азбука»</a:t>
            </a:r>
          </a:p>
        </p:txBody>
      </p:sp>
      <p:pic>
        <p:nvPicPr>
          <p:cNvPr id="6" name="Содержимое 5" descr="IMG-20200426-WA0019.jpg"/>
          <p:cNvPicPr>
            <a:picLocks noGrp="1" noChangeAspect="1"/>
          </p:cNvPicPr>
          <p:nvPr>
            <p:ph idx="1"/>
          </p:nvPr>
        </p:nvPicPr>
        <p:blipFill>
          <a:blip r:embed="rId2" cstate="print"/>
          <a:stretch>
            <a:fillRect/>
          </a:stretch>
        </p:blipFill>
        <p:spPr>
          <a:xfrm>
            <a:off x="5209504" y="1270674"/>
            <a:ext cx="2861834" cy="53763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Текст 4"/>
          <p:cNvSpPr>
            <a:spLocks noGrp="1"/>
          </p:cNvSpPr>
          <p:nvPr>
            <p:ph type="body" sz="half" idx="2"/>
          </p:nvPr>
        </p:nvSpPr>
        <p:spPr>
          <a:xfrm>
            <a:off x="1670537" y="1336431"/>
            <a:ext cx="3235571" cy="5521569"/>
          </a:xfrm>
        </p:spPr>
        <p:txBody>
          <a:bodyPr>
            <a:noAutofit/>
          </a:bodyPr>
          <a:lstStyle/>
          <a:p>
            <a:r>
              <a:rPr lang="ru-RU" sz="2100" dirty="0">
                <a:solidFill>
                  <a:srgbClr val="6F267F"/>
                </a:solidFill>
                <a:latin typeface="Times New Roman" pitchFamily="18" charset="0"/>
                <a:cs typeface="Times New Roman" pitchFamily="18" charset="0"/>
              </a:rPr>
              <a:t>Родители беседуют с детьми по вопросам : </a:t>
            </a:r>
            <a:r>
              <a:rPr lang="en-US" sz="2100" dirty="0">
                <a:solidFill>
                  <a:srgbClr val="6F267F"/>
                </a:solidFill>
                <a:latin typeface="Times New Roman" pitchFamily="18" charset="0"/>
                <a:cs typeface="Times New Roman" pitchFamily="18" charset="0"/>
              </a:rPr>
              <a:t>       </a:t>
            </a:r>
            <a:r>
              <a:rPr lang="ru-RU" sz="2100" dirty="0">
                <a:solidFill>
                  <a:srgbClr val="6F267F"/>
                </a:solidFill>
                <a:latin typeface="Times New Roman" pitchFamily="18" charset="0"/>
                <a:cs typeface="Times New Roman" pitchFamily="18" charset="0"/>
              </a:rPr>
              <a:t>« Что такое дорога? Из каких элементов состоит дорога? (Проезжей части, тротуара, обочины, разделительной полосы.) Для чего предназначен каждый из элементов? Что такое тротуар? Что такое бордюр?». Затем родителям было  предложено прочесть детям рассказ И.Серякова «Улица, где все спешат». Также можно загадать загадки о дороге, пешеходе.</a:t>
            </a:r>
          </a:p>
        </p:txBody>
      </p:sp>
    </p:spTree>
  </p:cSld>
  <p:clrMapOvr>
    <a:masterClrMapping/>
  </p:clrMapOvr>
  <p:transition>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485900" y="839912"/>
            <a:ext cx="7886700" cy="1325563"/>
          </a:xfrm>
        </p:spPr>
        <p:txBody>
          <a:bodyPr>
            <a:normAutofit fontScale="90000"/>
          </a:bodyPr>
          <a:lstStyle/>
          <a:p>
            <a:r>
              <a:rPr lang="ru-RU" sz="2200" dirty="0">
                <a:solidFill>
                  <a:srgbClr val="6F267F"/>
                </a:solidFill>
                <a:latin typeface="Times New Roman" pitchFamily="18" charset="0"/>
                <a:cs typeface="Times New Roman" pitchFamily="18" charset="0"/>
              </a:rPr>
              <a:t>Основная деятельность сегодняшнего дня – рисование дорожных знаков и транспортных средств. В течение года с ребятами было проведено много дидактических ,сюжетно-ролевых игр по теме «Дорога, пешеходы, транспортные средства». Ребята много рисовали на эту тему различными материалами , и сегодня мы решили закрепить эти знания. </a:t>
            </a:r>
            <a:br>
              <a:rPr lang="ru-RU" dirty="0">
                <a:solidFill>
                  <a:srgbClr val="6F267F"/>
                </a:solidFill>
              </a:rPr>
            </a:br>
            <a:endParaRPr lang="ru-RU" dirty="0">
              <a:solidFill>
                <a:srgbClr val="6F267F"/>
              </a:solidFill>
            </a:endParaRPr>
          </a:p>
        </p:txBody>
      </p:sp>
      <p:pic>
        <p:nvPicPr>
          <p:cNvPr id="8" name="Содержимое 7" descr="iStock-1207120442_d_850.jpg"/>
          <p:cNvPicPr>
            <a:picLocks noGrp="1" noChangeAspect="1"/>
          </p:cNvPicPr>
          <p:nvPr>
            <p:ph sz="half" idx="2"/>
          </p:nvPr>
        </p:nvPicPr>
        <p:blipFill>
          <a:blip r:embed="rId2" cstate="print"/>
          <a:stretch>
            <a:fillRect/>
          </a:stretch>
        </p:blipFill>
        <p:spPr>
          <a:xfrm>
            <a:off x="1652953" y="2215662"/>
            <a:ext cx="7227277" cy="44313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IMG-20200424-WA0034.jpg"/>
          <p:cNvPicPr>
            <a:picLocks noGrp="1" noChangeAspect="1"/>
          </p:cNvPicPr>
          <p:nvPr>
            <p:ph idx="1"/>
          </p:nvPr>
        </p:nvPicPr>
        <p:blipFill>
          <a:blip r:embed="rId2" cstate="print"/>
          <a:stretch>
            <a:fillRect/>
          </a:stretch>
        </p:blipFill>
        <p:spPr>
          <a:xfrm>
            <a:off x="2057402" y="949569"/>
            <a:ext cx="5802922" cy="56974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Текст 6"/>
          <p:cNvSpPr>
            <a:spLocks noGrp="1"/>
          </p:cNvSpPr>
          <p:nvPr>
            <p:ph type="body" sz="half" idx="2"/>
          </p:nvPr>
        </p:nvSpPr>
        <p:spPr>
          <a:xfrm>
            <a:off x="2405888" y="0"/>
            <a:ext cx="6316082" cy="738554"/>
          </a:xfrm>
        </p:spPr>
        <p:txBody>
          <a:bodyPr>
            <a:noAutofit/>
          </a:bodyPr>
          <a:lstStyle/>
          <a:p>
            <a:r>
              <a:rPr lang="ru-RU" sz="2800" dirty="0">
                <a:solidFill>
                  <a:srgbClr val="6F267F"/>
                </a:solidFill>
                <a:latin typeface="Times New Roman" pitchFamily="18" charset="0"/>
                <a:cs typeface="Times New Roman" pitchFamily="18" charset="0"/>
              </a:rPr>
              <a:t>Пальчиковая гимнастика перед продуктивной деятельностью.</a:t>
            </a:r>
          </a:p>
        </p:txBody>
      </p:sp>
    </p:spTree>
  </p:cSld>
  <p:clrMapOvr>
    <a:masterClrMapping/>
  </p:clrMapOvr>
  <p:transition>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446" y="242034"/>
            <a:ext cx="7596554" cy="1325563"/>
          </a:xfrm>
        </p:spPr>
        <p:txBody>
          <a:bodyPr>
            <a:noAutofit/>
          </a:bodyPr>
          <a:lstStyle/>
          <a:p>
            <a:r>
              <a:rPr lang="ru-RU" sz="2400" dirty="0">
                <a:solidFill>
                  <a:srgbClr val="6F267F"/>
                </a:solidFill>
                <a:latin typeface="Times New Roman" pitchFamily="18" charset="0"/>
                <a:cs typeface="Times New Roman" pitchFamily="18" charset="0"/>
              </a:rPr>
              <a:t>Детям было предложено нарисовать транспортные средства и дорожные знаки по своему замыслу и материалами по своему усмотрению. Ребята проявили фантазию и вложили душу в рисунки.</a:t>
            </a:r>
          </a:p>
        </p:txBody>
      </p:sp>
      <p:pic>
        <p:nvPicPr>
          <p:cNvPr id="6" name="Содержимое 5" descr="IMG-20200425-WA0029.jpg"/>
          <p:cNvPicPr>
            <a:picLocks noGrp="1" noChangeAspect="1"/>
          </p:cNvPicPr>
          <p:nvPr>
            <p:ph sz="half" idx="1"/>
          </p:nvPr>
        </p:nvPicPr>
        <p:blipFill>
          <a:blip r:embed="rId2" cstate="print"/>
          <a:stretch>
            <a:fillRect/>
          </a:stretch>
        </p:blipFill>
        <p:spPr>
          <a:xfrm>
            <a:off x="535552" y="1860795"/>
            <a:ext cx="3561663" cy="471585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Содержимое 6" descr="IMG-20200425-WA0027.jpg"/>
          <p:cNvPicPr>
            <a:picLocks noGrp="1" noChangeAspect="1"/>
          </p:cNvPicPr>
          <p:nvPr>
            <p:ph sz="half" idx="2"/>
          </p:nvPr>
        </p:nvPicPr>
        <p:blipFill>
          <a:blip r:embed="rId3" cstate="print"/>
          <a:stretch>
            <a:fillRect/>
          </a:stretch>
        </p:blipFill>
        <p:spPr>
          <a:xfrm>
            <a:off x="4378569" y="1817008"/>
            <a:ext cx="4541594" cy="474205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20200425-WA0024.jpg"/>
          <p:cNvPicPr>
            <a:picLocks noGrp="1" noChangeAspect="1"/>
          </p:cNvPicPr>
          <p:nvPr>
            <p:ph idx="1"/>
          </p:nvPr>
        </p:nvPicPr>
        <p:blipFill>
          <a:blip r:embed="rId2" cstate="print"/>
          <a:stretch>
            <a:fillRect/>
          </a:stretch>
        </p:blipFill>
        <p:spPr>
          <a:xfrm>
            <a:off x="628650" y="662290"/>
            <a:ext cx="7935058" cy="538681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circl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207</TotalTime>
  <Words>433</Words>
  <Application>Microsoft Office PowerPoint</Application>
  <PresentationFormat>Экран (4:3)</PresentationFormat>
  <Paragraphs>17</Paragraphs>
  <Slides>17</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Office Theme</vt:lpstr>
      <vt:lpstr>«Лучшее дистанционное обучение детей»</vt:lpstr>
      <vt:lpstr>Цель дистанционного обучения: -оказание родителям педагогической и психологической поддержки в удалённом доступе. Задачи дистанционного обучения: -формирование у родителей начальных психолого-педагогических знаний о детях дошкольного возраста. -обеспечение единства воспитательных, развивающих и обучающих целей и задач процесса образования детей дошкольного возраста.  </vt:lpstr>
      <vt:lpstr>Актуальность :</vt:lpstr>
      <vt:lpstr>Мы понимаем, что с ребёнком должно быть живое общение, глаза в глаза, нужно видеть и чувствовать его реакцию, настроение. Надеемся, что взаимодействие с родителями в процессе обучения даст нашим детям прекрасные результаты. Предлагаем вашему вниманию один день, нашего взаимодействия с ребятами нашей группы.</vt:lpstr>
      <vt:lpstr>Мы предложили родителям тему дня «Дорожная азбука»</vt:lpstr>
      <vt:lpstr>Основная деятельность сегодняшнего дня – рисование дорожных знаков и транспортных средств. В течение года с ребятами было проведено много дидактических ,сюжетно-ролевых игр по теме «Дорога, пешеходы, транспортные средства». Ребята много рисовали на эту тему различными материалами , и сегодня мы решили закрепить эти знания.  </vt:lpstr>
      <vt:lpstr>Презентация PowerPoint</vt:lpstr>
      <vt:lpstr>Детям было предложено нарисовать транспортные средства и дорожные знаки по своему замыслу и материалами по своему усмотрению. Ребята проявили фантазию и вложили душу в рисунки.</vt:lpstr>
      <vt:lpstr>Презентация PowerPoint</vt:lpstr>
      <vt:lpstr>Презентация PowerPoint</vt:lpstr>
      <vt:lpstr>Презентация PowerPoint</vt:lpstr>
      <vt:lpstr>Презентация PowerPoint</vt:lpstr>
      <vt:lpstr>Обязательно, после продуктивной деятельности советуем родителям вместе с детками сделать физкультурную разминку.</vt:lpstr>
      <vt:lpstr>Мы проживаем в посёлке, и поэтому у многих наших ребят есть возможность потрудиться на участке во дворе и подышать свежим воздухом.</vt:lpstr>
      <vt:lpstr>Во второй половине дня рекомендуем родителям создать для детей благоприятные условия для свободной деятельности под их наблюдением. Это может быть конструирование, лепка, сюжетно-ролевые игры и др.</vt:lpstr>
      <vt:lpstr>Мы очень скучаем по ребятам нашей группы «Радуга» и ждём, когда снова сможем вернуться в привычную жизнь, когда наш детский сад снова наполнится детским звонким смехом и улыбками. Родителям пожелаем быть более внимательными к своему здоровью и здоровью близких, особенно наших воспитанников. Надеемся, что наше взаимодействие с родителями окажет им помощь  и поддержку в это непростое время.</vt:lpstr>
      <vt:lpstr>Список используемой литературы: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sashulya.godina@yandex.ru</cp:lastModifiedBy>
  <cp:revision>58</cp:revision>
  <dcterms:created xsi:type="dcterms:W3CDTF">2018-09-04T12:10:47Z</dcterms:created>
  <dcterms:modified xsi:type="dcterms:W3CDTF">2020-05-08T08:02:55Z</dcterms:modified>
</cp:coreProperties>
</file>