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</p:sldMasterIdLst>
  <p:notesMasterIdLst>
    <p:notesMasterId r:id="rId46"/>
  </p:notesMasterIdLst>
  <p:sldIdLst>
    <p:sldId id="256" r:id="rId22"/>
    <p:sldId id="257" r:id="rId23"/>
    <p:sldId id="258" r:id="rId24"/>
    <p:sldId id="272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3" r:id="rId39"/>
    <p:sldId id="274" r:id="rId40"/>
    <p:sldId id="275" r:id="rId41"/>
    <p:sldId id="276" r:id="rId42"/>
    <p:sldId id="277" r:id="rId43"/>
    <p:sldId id="278" r:id="rId44"/>
    <p:sldId id="28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57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0D856-0570-45EA-ABB4-E3B4B797D3F8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0FC8C-DC15-46AA-96C7-D2584A595B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D4D1-5F3F-4721-892F-7739576449D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D4D1-5F3F-4721-892F-7739576449D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D4D1-5F3F-4721-892F-7739576449D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57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7457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004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701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9978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3112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0074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0415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8626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9983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4629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3435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5872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6414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6756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9030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6974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7301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6285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786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153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0446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01728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3071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4622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6025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8493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4981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2081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616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3350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0731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7855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8223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18214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8037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7102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2956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8079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4144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828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0653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051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5440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6637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9766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1680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8897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4732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7217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7615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907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6967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9193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4873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314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6255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6270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8066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0542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2208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8600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8104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5329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7933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3942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2314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8821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3568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3757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9947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3984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8E234-657F-4B3C-8A93-4615357EB5B4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51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77996-5BB4-4304-B83F-DDEED189530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54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7AAE9-6130-4CFC-AE3D-AF8024BE58B7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35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0460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2EF67-934C-465B-9E74-D531D60ED50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81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943A4-DF2C-443E-999C-8AAE593DD04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707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46674-2DAA-4349-B51E-C59DB1119413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93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8F3F2-A011-44F9-8D57-C641642D5D0C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70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D2D2C-FA67-4F01-BB57-87D9FBA2D5A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78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4A916-1407-41C5-AE1A-70A870B75DF3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83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284FB-8273-4D4D-B1B7-E007D6A00B5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98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250D9-6AAE-4E15-93FA-29237CCDCE4E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56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8E234-657F-4B3C-8A93-4615357EB5B4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25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77996-5BB4-4304-B83F-DDEED189530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46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1392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7AAE9-6130-4CFC-AE3D-AF8024BE58B7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93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2EF67-934C-465B-9E74-D531D60ED50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22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943A4-DF2C-443E-999C-8AAE593DD04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375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46674-2DAA-4349-B51E-C59DB1119413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13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8F3F2-A011-44F9-8D57-C641642D5D0C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55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D2D2C-FA67-4F01-BB57-87D9FBA2D5A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12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4A916-1407-41C5-AE1A-70A870B75DF3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68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284FB-8273-4D4D-B1B7-E007D6A00B5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6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250D9-6AAE-4E15-93FA-29237CCDCE4E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01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8E234-657F-4B3C-8A93-4615357EB5B4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07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5856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77996-5BB4-4304-B83F-DDEED189530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230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7AAE9-6130-4CFC-AE3D-AF8024BE58B7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27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2EF67-934C-465B-9E74-D531D60ED50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68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943A4-DF2C-443E-999C-8AAE593DD04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7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46674-2DAA-4349-B51E-C59DB1119413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04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8F3F2-A011-44F9-8D57-C641642D5D0C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51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D2D2C-FA67-4F01-BB57-87D9FBA2D5A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1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4A916-1407-41C5-AE1A-70A870B75DF3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555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284FB-8273-4D4D-B1B7-E007D6A00B5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55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250D9-6AAE-4E15-93FA-29237CCDCE4E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12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4648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8E234-657F-4B3C-8A93-4615357EB5B4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50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77996-5BB4-4304-B83F-DDEED189530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59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7AAE9-6130-4CFC-AE3D-AF8024BE58B7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44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2EF67-934C-465B-9E74-D531D60ED50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31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943A4-DF2C-443E-999C-8AAE593DD04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866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46674-2DAA-4349-B51E-C59DB1119413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54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8F3F2-A011-44F9-8D57-C641642D5D0C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96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D2D2C-FA67-4F01-BB57-87D9FBA2D5A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73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4A916-1407-41C5-AE1A-70A870B75DF3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511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284FB-8273-4D4D-B1B7-E007D6A00B5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83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1238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250D9-6AAE-4E15-93FA-29237CCDCE4E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0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8E234-657F-4B3C-8A93-4615357EB5B4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233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77996-5BB4-4304-B83F-DDEED189530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910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7AAE9-6130-4CFC-AE3D-AF8024BE58B7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19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2EF67-934C-465B-9E74-D531D60ED50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38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943A4-DF2C-443E-999C-8AAE593DD04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633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46674-2DAA-4349-B51E-C59DB1119413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87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8F3F2-A011-44F9-8D57-C641642D5D0C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45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D2D2C-FA67-4F01-BB57-87D9FBA2D5A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6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4A916-1407-41C5-AE1A-70A870B75DF3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97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3644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284FB-8273-4D4D-B1B7-E007D6A00B5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44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250D9-6AAE-4E15-93FA-29237CCDCE4E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63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7332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3124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9220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0140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1408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6380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2317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6204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1597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194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3690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1618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606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3162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9324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9083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3841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9872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2878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1556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0860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0243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1193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8526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8692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8969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2911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91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516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72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9210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0676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827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365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6094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2330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4365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533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1674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5290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8073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2204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7476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0849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7708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0564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8529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0661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7965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7675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3655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0357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3484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1438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6124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5869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7902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314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7215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5325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1232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9017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0728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0788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8834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1346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6033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3882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6300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7862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8419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3695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9369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08907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2802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281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88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70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54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60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14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31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E16E0-471B-403B-BB82-16EA6274465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5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E16E0-471B-403B-BB82-16EA6274465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38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E16E0-471B-403B-BB82-16EA6274465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5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05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E16E0-471B-403B-BB82-16EA6274465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33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E16E0-471B-403B-BB82-16EA6274465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35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3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56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37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6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90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55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59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60;&#1080;&#1090;&#1086;&#1090;&#1077;&#1088;&#1072;&#1087;&#1080;&#1103;%20&#1082;&#1072;&#1082;%20&#1086;&#1076;&#1080;&#1085;%20&#1080;&#1079;%20&#1089;&#1087;&#1086;&#1089;&#1086;&#1073;&#1086;&#1074;%20&#1089;&#1086;&#1093;&#1088;&#1072;&#1085;&#1077;&#1085;&#1080;&#1103;%20&#1080;%20&#1091;&#1082;&#1088;&#1077;&#1087;&#1083;&#1077;&#1085;&#1080;&#1103;%20&#1079;&#1076;&#1086;&#1088;&#1086;&#1074;&#1100;&#1103;.doc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44;&#1080;&#1072;&#1075;&#1088;&#1072;&#1084;&#1084;&#1099;.xlsx" TargetMode="Externa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358246" cy="10001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/>
                </a:solidFill>
                <a:hlinkClick r:id="rId2" action="ppaction://hlinkfile"/>
              </a:rPr>
              <a:t>Консультация для родителей на тему: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8892480" cy="27363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4400" b="1" i="1" dirty="0" err="1" smtClean="0">
                <a:solidFill>
                  <a:srgbClr val="C00000"/>
                </a:solidFill>
                <a:latin typeface="Arial Black" pitchFamily="34" charset="0"/>
              </a:rPr>
              <a:t>Фитодизайн</a:t>
            </a:r>
            <a:r>
              <a:rPr lang="ru-RU" sz="4400" b="1" i="1" dirty="0" smtClean="0">
                <a:solidFill>
                  <a:srgbClr val="C00000"/>
                </a:solidFill>
                <a:latin typeface="Arial Black" pitchFamily="34" charset="0"/>
              </a:rPr>
              <a:t> и </a:t>
            </a:r>
            <a:r>
              <a:rPr lang="ru-RU" sz="4400" b="1" i="1" dirty="0" err="1" smtClean="0">
                <a:solidFill>
                  <a:srgbClr val="C00000"/>
                </a:solidFill>
                <a:latin typeface="Arial Black" pitchFamily="34" charset="0"/>
              </a:rPr>
              <a:t>фитотерапия</a:t>
            </a:r>
            <a:r>
              <a:rPr lang="ru-RU" sz="4400" b="1" i="1" dirty="0" smtClean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ru-RU" sz="4400" b="1" i="1" dirty="0" smtClean="0">
                <a:solidFill>
                  <a:srgbClr val="C00000"/>
                </a:solidFill>
                <a:latin typeface="Arial Black" pitchFamily="34" charset="0"/>
              </a:rPr>
              <a:t>как </a:t>
            </a:r>
            <a:r>
              <a:rPr lang="ru-RU" sz="4400" b="1" i="1" dirty="0" smtClean="0">
                <a:solidFill>
                  <a:srgbClr val="C00000"/>
                </a:solidFill>
                <a:latin typeface="Arial Black" pitchFamily="34" charset="0"/>
              </a:rPr>
              <a:t>один из способов </a:t>
            </a:r>
            <a:r>
              <a:rPr lang="ru-RU" sz="4400" b="1" i="1" dirty="0" smtClean="0">
                <a:solidFill>
                  <a:srgbClr val="C00000"/>
                </a:solidFill>
                <a:latin typeface="Arial Black" pitchFamily="34" charset="0"/>
              </a:rPr>
              <a:t>укрепления и оздоровления организма</a:t>
            </a:r>
            <a:r>
              <a:rPr lang="ru-RU" sz="4400" b="1" i="1" dirty="0" smtClean="0">
                <a:solidFill>
                  <a:srgbClr val="C00000"/>
                </a:solidFill>
                <a:latin typeface="Arial Black" pitchFamily="34" charset="0"/>
              </a:rPr>
              <a:t>» </a:t>
            </a:r>
            <a:endParaRPr lang="ru-RU" sz="4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34641" y="142474"/>
            <a:ext cx="531267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ЦРР - детский сад №51 «Родничок»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Азовский район,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с.Кагальник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(структурное подразделение)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733256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                                                                  Подготовила</a:t>
            </a:r>
            <a:r>
              <a:rPr lang="ru-RU" sz="2400" dirty="0" smtClean="0">
                <a:solidFill>
                  <a:srgbClr val="7030A0"/>
                </a:solidFill>
              </a:rPr>
              <a:t>: </a:t>
            </a:r>
            <a:r>
              <a:rPr lang="ru-RU" sz="2400" dirty="0" smtClean="0">
                <a:solidFill>
                  <a:srgbClr val="7030A0"/>
                </a:solidFill>
              </a:rPr>
              <a:t>Учитель-логопед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                                                                                               </a:t>
            </a:r>
            <a:r>
              <a:rPr lang="ru-RU" sz="2400" dirty="0" err="1" smtClean="0">
                <a:solidFill>
                  <a:srgbClr val="7030A0"/>
                </a:solidFill>
              </a:rPr>
              <a:t>Абраменко</a:t>
            </a:r>
            <a:r>
              <a:rPr lang="ru-RU" sz="2400" dirty="0" smtClean="0">
                <a:solidFill>
                  <a:srgbClr val="7030A0"/>
                </a:solidFill>
              </a:rPr>
              <a:t> Ю.А.                           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6237312"/>
            <a:ext cx="785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2018г.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69214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643338" cy="1512876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Растения, поддерживающие влажность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Бабушкина  папка\Комнатные растения\Пепером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286248" y="428604"/>
            <a:ext cx="4572032" cy="578647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785926"/>
            <a:ext cx="3008313" cy="43338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rgbClr val="000099"/>
                </a:solidFill>
              </a:rPr>
              <a:t>Пилея</a:t>
            </a:r>
            <a:r>
              <a:rPr lang="ru-RU" sz="2800" b="1" i="1" dirty="0" smtClean="0">
                <a:solidFill>
                  <a:srgbClr val="000099"/>
                </a:solidFill>
              </a:rPr>
              <a:t>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Кадье</a:t>
            </a:r>
            <a:endParaRPr lang="ru-RU" sz="2800" b="1" i="1" dirty="0" smtClean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99"/>
                </a:solidFill>
              </a:rPr>
              <a:t>Гибискус( чайная роза)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</a:rPr>
              <a:t>Пеперомия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sz="28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7185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008313" cy="14287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Растения-ионизаторы воздуха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Бабушкина  папка\Комнатные растения\Папоро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3087" y="443555"/>
            <a:ext cx="4895676" cy="551210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Пеларгония(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герань)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Сенполии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2800" b="1" i="1" dirty="0" err="1" smtClean="0">
                <a:solidFill>
                  <a:schemeClr val="accent5">
                    <a:lumMod val="75000"/>
                  </a:schemeClr>
                </a:solidFill>
              </a:rPr>
              <a:t>фиалкоцветные</a:t>
            </a:r>
            <a:endParaRPr lang="ru-RU" sz="2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FF0000"/>
                </a:solidFill>
              </a:rPr>
              <a:t>Папоротники разных видов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2004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9288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 Растения, уменьшающие число микробов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4099" name="Picture 3" descr="D:\Бабушкина  папка\Комнатные растения\Гибиску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736815" y="273050"/>
            <a:ext cx="4788219" cy="585311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5357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/>
                </a:solidFill>
              </a:rPr>
              <a:t>Бегонии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/>
                </a:solidFill>
              </a:rPr>
              <a:t>Пеларгонии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/>
                </a:solidFill>
              </a:rPr>
              <a:t>Колеус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/>
                </a:solidFill>
              </a:rPr>
              <a:t>Лаванда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/>
                </a:solidFill>
              </a:rPr>
              <a:t>Традесканция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err="1" smtClean="0">
                <a:solidFill>
                  <a:schemeClr val="tx2"/>
                </a:solidFill>
              </a:rPr>
              <a:t>Толстянка</a:t>
            </a:r>
            <a:r>
              <a:rPr lang="ru-RU" sz="2400" b="1" i="1" dirty="0" smtClean="0">
                <a:solidFill>
                  <a:schemeClr val="tx2"/>
                </a:solidFill>
              </a:rPr>
              <a:t> древовидная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B050"/>
                </a:solidFill>
              </a:rPr>
              <a:t>Гибискус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400" b="1" i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560644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85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85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3179793" cy="18573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Растения для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психо-эмоционального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воздействия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1" name="Picture 3" descr="D:\Бабушкина  папка\Комнатные растения\Традескан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0419" y="393364"/>
            <a:ext cx="4493045" cy="546844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435771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Антуриум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Гибискус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Бегонии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Фиалки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Пеларгонии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rgbClr val="002060"/>
                </a:solidFill>
              </a:rPr>
              <a:t>Пилея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Цикламен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</a:rPr>
              <a:t>Традесканция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7962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85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85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85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85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385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385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Растения, запрещенные в детском саду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8686800" cy="5054617"/>
          </a:xfrm>
        </p:spPr>
        <p:txBody>
          <a:bodyPr/>
          <a:lstStyle/>
          <a:p>
            <a:pPr algn="just"/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" action="ppaction://noaction"/>
              </a:rPr>
              <a:t>Диффенбахия</a:t>
            </a:r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Акалифа</a:t>
            </a:r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Кротон</a:t>
            </a:r>
          </a:p>
          <a:p>
            <a:pPr algn="just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Молочай</a:t>
            </a:r>
          </a:p>
          <a:p>
            <a:pPr algn="just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Растения, обладающие колючками</a:t>
            </a:r>
          </a:p>
          <a:p>
            <a:pPr algn="just">
              <a:buNone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 кактусы, агава)</a:t>
            </a:r>
          </a:p>
          <a:p>
            <a:pPr algn="just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Олеандр</a:t>
            </a:r>
          </a:p>
          <a:p>
            <a:pPr algn="just"/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Алоказия</a:t>
            </a:r>
            <a:endParaRPr lang="ru-RU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9644098" y="68580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noaction" highlightClick="1"/>
          </p:cNvPr>
          <p:cNvSpPr/>
          <p:nvPr/>
        </p:nvSpPr>
        <p:spPr>
          <a:xfrm>
            <a:off x="9644098" y="707233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6970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Диффенбахия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Пуансеттия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9" name="Picture 5" descr="D:\Бабушкина  папка\Комнатные растения\Диффенбахия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357298"/>
            <a:ext cx="3857652" cy="471490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D:\Бабушкина  папка\Комнатные растения\Молоча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357298"/>
            <a:ext cx="4369262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70328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Олеандр                                     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Акалифа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Бабушкина  папка\Комнатные растения\Алеанд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3857652" cy="5000660"/>
          </a:xfrm>
          <a:prstGeom prst="rect">
            <a:avLst/>
          </a:prstGeom>
          <a:noFill/>
        </p:spPr>
      </p:pic>
      <p:pic>
        <p:nvPicPr>
          <p:cNvPr id="5" name="Picture 4" descr="D:\Бабушкина  папка\Комнатные растения\Акалиф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357298"/>
            <a:ext cx="4000528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10418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Кротон                             Кактус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Бабушкина  папка\Комнатные растения\Крот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56792"/>
            <a:ext cx="3929090" cy="4838486"/>
          </a:xfrm>
          <a:prstGeom prst="rect">
            <a:avLst/>
          </a:prstGeom>
          <a:noFill/>
        </p:spPr>
      </p:pic>
      <p:pic>
        <p:nvPicPr>
          <p:cNvPr id="5" name="Picture 3" descr="D:\Бабушкина  папка\Комнатные растения\Какту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86314" y="1556792"/>
            <a:ext cx="4000528" cy="4872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64913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7526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16" y="228600"/>
            <a:ext cx="7400278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/>
              <a:t>Что такое </a:t>
            </a:r>
            <a:r>
              <a:rPr lang="ru-RU" dirty="0" err="1" smtClean="0"/>
              <a:t>фитотерапия</a:t>
            </a:r>
            <a:r>
              <a:rPr lang="ru-RU" dirty="0" smtClean="0"/>
              <a:t>?</a:t>
            </a:r>
          </a:p>
        </p:txBody>
      </p:sp>
      <p:pic>
        <p:nvPicPr>
          <p:cNvPr id="4103" name="Picture 1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300" y="2590800"/>
            <a:ext cx="2581275" cy="3429000"/>
          </a:xfr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28600"/>
            <a:ext cx="1676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5800" y="13716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prstClr val="black"/>
                </a:solidFill>
                <a:latin typeface="Arial" charset="0"/>
              </a:rPr>
              <a:t>Это наука о применении лекарственных растений для лечения болезней и для их профилактики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895600" y="2438400"/>
            <a:ext cx="4419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Несмотря на крупные достижения органической синтетической химии в области лекарственных средств, интерес к лекарственным растениям и получаемым из них лекарств не понижается. Даже, наоборот, — в последние годы отмечается определенный его </a:t>
            </a: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подъем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. Лечебные растения и получаемые из них лекарства используют во всех странах. Они широко применяются как научной, так и традиционной медициной всех народов.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2695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1" grpId="0"/>
      <p:bldP spid="61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40" y="288388"/>
            <a:ext cx="7431360" cy="1066800"/>
          </a:xfrm>
        </p:spPr>
        <p:txBody>
          <a:bodyPr/>
          <a:lstStyle/>
          <a:p>
            <a:pPr marL="0" indent="0">
              <a:buNone/>
            </a:pPr>
            <a:r>
              <a:rPr lang="ru-RU" sz="3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42852">
                        <a:alpha val="65000"/>
                      </a:srgbClr>
                    </a:gs>
                  </a:gsLst>
                  <a:lin ang="5400000" scaled="0"/>
                </a:gradFill>
              </a:rPr>
              <a:t>Преимущества фитотерапии и связанный с ней риск</a:t>
            </a:r>
            <a:r>
              <a:rPr lang="ru-RU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42852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42852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endParaRPr lang="ru-RU" sz="4000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524000"/>
            <a:ext cx="8686800" cy="4876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1300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1700" dirty="0" smtClean="0">
                <a:latin typeface="Calibri" panose="020F0502020204030204" pitchFamily="34" charset="0"/>
              </a:rPr>
              <a:t>Значительно более редкие и значительно более легкие по характеру и выраженности наблюдаемые побочные явления и токсические действия. </a:t>
            </a:r>
          </a:p>
          <a:p>
            <a:pPr algn="just" eaLnBrk="1" hangingPunct="1">
              <a:lnSpc>
                <a:spcPct val="80000"/>
              </a:lnSpc>
            </a:pPr>
            <a:endParaRPr lang="ru-RU" sz="1700" dirty="0" smtClean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700" dirty="0" smtClean="0">
                <a:latin typeface="Calibri" panose="020F0502020204030204" pitchFamily="34" charset="0"/>
              </a:rPr>
              <a:t>Необходимо подчеркнуть, что фитотерапевтические средства несравнимо более дешевые, а тем самым и проводимое ими лечение более дешевое. </a:t>
            </a:r>
          </a:p>
          <a:p>
            <a:pPr algn="just" eaLnBrk="1" hangingPunct="1">
              <a:lnSpc>
                <a:spcPct val="80000"/>
              </a:lnSpc>
            </a:pPr>
            <a:endParaRPr lang="ru-RU" sz="1700" dirty="0" smtClean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700" dirty="0" smtClean="0">
                <a:latin typeface="Calibri" panose="020F0502020204030204" pitchFamily="34" charset="0"/>
              </a:rPr>
              <a:t>Лечение фитотерапевтическими средствами можно проводить легко, включительно и в домашних условиях. Следовательно, оно характеризуется выраженной доступностью. </a:t>
            </a:r>
          </a:p>
          <a:p>
            <a:pPr algn="just" eaLnBrk="1" hangingPunct="1">
              <a:lnSpc>
                <a:spcPct val="80000"/>
              </a:lnSpc>
            </a:pPr>
            <a:endParaRPr lang="ru-RU" sz="1700" dirty="0" smtClean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700" dirty="0" smtClean="0">
                <a:latin typeface="Calibri" panose="020F0502020204030204" pitchFamily="34" charset="0"/>
              </a:rPr>
              <a:t>Перечисленные преимущества фитотерапии приобретают свое настоящее значение, когда их оценивают на фоне удовлетворительной результативности этого лечения при правильном его проведении. </a:t>
            </a:r>
          </a:p>
          <a:p>
            <a:pPr algn="just" eaLnBrk="1" hangingPunct="1">
              <a:lnSpc>
                <a:spcPct val="80000"/>
              </a:lnSpc>
            </a:pPr>
            <a:endParaRPr lang="ru-RU" sz="1700" dirty="0" smtClean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700" dirty="0" smtClean="0">
                <a:latin typeface="Calibri" panose="020F0502020204030204" pitchFamily="34" charset="0"/>
              </a:rPr>
              <a:t>Наблюдаемая иногда большая вариация в содержании биологически активных веществ в лекарственных растениях и в получаемых из них лекарственных препаратах, кроет в себе риски не достичь оптимального эффекта. Эти риски дополнительно увеличиваются, когда в относительно широком диапазоне варьирует и дозировка,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700" dirty="0" smtClean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700" dirty="0" smtClean="0">
                <a:latin typeface="Calibri" panose="020F0502020204030204" pitchFamily="34" charset="0"/>
              </a:rPr>
              <a:t>Во-вторых, в популярной медицинской литературе, изданной в последние годы, приводят неизменяемые данные о 15—20 видах ядовитых растений. Относительное постоянство этого списка создает не совсем правильное представление о том, что не включенные в него растения — безопасны.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700" dirty="0" smtClean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700" dirty="0" smtClean="0">
                <a:latin typeface="Calibri" panose="020F0502020204030204" pitchFamily="34" charset="0"/>
              </a:rPr>
              <a:t>И наконец, увлечение, которое, переоценивает возможности фитотерапии, на практике может привести к пропуску этапа в развитии данного заболевания, когда оно лечимо, и после которого терапевтические шансы очень сильно уменьшаются или полностью исчезают.</a:t>
            </a: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28600"/>
            <a:ext cx="1676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05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7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7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7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7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7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1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1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Цель консультации: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Содействовать оздоровлению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детей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при помощи </a:t>
            </a:r>
          </a:p>
          <a:p>
            <a:pPr algn="r">
              <a:buNone/>
            </a:pPr>
            <a:r>
              <a:rPr lang="ru-RU" sz="4000" b="1" i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</a:t>
            </a:r>
            <a:r>
              <a:rPr lang="ru-RU" sz="4000" b="1" i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итодизайна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и </a:t>
            </a:r>
            <a:r>
              <a:rPr lang="ru-RU" sz="4000" b="1" i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фитотерапии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Рисунок 5" descr="http://www.iscmoscow.ru/ss/253-5_photo_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19138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96438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636587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ru-RU" sz="3800" dirty="0" smtClean="0"/>
              <a:t>Правила фитотерапии:</a:t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3568" y="1268760"/>
            <a:ext cx="7467600" cy="4953000"/>
          </a:xfrm>
        </p:spPr>
        <p:txBody>
          <a:bodyPr>
            <a:normAutofit fontScale="92500" lnSpcReduction="10000"/>
          </a:bodyPr>
          <a:lstStyle/>
          <a:p>
            <a:pPr marL="571500" indent="-571500" algn="just" eaLnBrk="1" hangingPunct="1">
              <a:buFont typeface="Wingdings" pitchFamily="2" charset="2"/>
              <a:buAutoNum type="arabicPeriod"/>
            </a:pPr>
            <a:r>
              <a:rPr lang="ru-RU" sz="2000" dirty="0" smtClean="0"/>
              <a:t>начинать лечение необходимо „простыми", то есть несильно действующими растениями;</a:t>
            </a:r>
          </a:p>
          <a:p>
            <a:pPr marL="571500" indent="-571500" algn="just" eaLnBrk="1" hangingPunct="1">
              <a:buFont typeface="Wingdings" pitchFamily="2" charset="2"/>
              <a:buAutoNum type="arabicPeriod"/>
            </a:pPr>
            <a:r>
              <a:rPr lang="ru-RU" sz="2000" dirty="0" smtClean="0"/>
              <a:t>рекомендуется использовать все растения и соответствующие препараты, которые содержат находящиеся в нем вещества;</a:t>
            </a:r>
          </a:p>
          <a:p>
            <a:pPr marL="571500" indent="-571500" algn="just" eaLnBrk="1" hangingPunct="1">
              <a:buFont typeface="Wingdings" pitchFamily="2" charset="2"/>
              <a:buAutoNum type="arabicPeriod"/>
            </a:pPr>
            <a:r>
              <a:rPr lang="ru-RU" sz="2000" dirty="0" smtClean="0"/>
              <a:t>не нужно пробовать очень сложные рецепты, а такие, в которые входят не более 2—3 основных лекарственных растений, одно добавочное, одно— два корректирующее (предпочитают содержащие эфирное масло) и одно конституирующее лекарство; </a:t>
            </a:r>
            <a:endParaRPr lang="en-US" sz="2000" dirty="0" smtClean="0"/>
          </a:p>
          <a:p>
            <a:pPr marL="571500" indent="-571500" algn="just" eaLnBrk="1" hangingPunct="1">
              <a:buFont typeface="Wingdings" pitchFamily="2" charset="2"/>
              <a:buAutoNum type="arabicPeriod"/>
            </a:pPr>
            <a:r>
              <a:rPr lang="ru-RU" sz="2000" dirty="0" smtClean="0"/>
              <a:t>требуется продолжительное применение фитотерапевтических средств (как минимум в течение 3—4 недель). Это требование обусловливается особенностями используемых средств. Следует отметить, что многие неуспехи фитотерапии, вероятнее всего, можно объяснить несоблюдением этого правила.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endParaRPr lang="ru-RU" sz="2000" dirty="0" smtClean="0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28600"/>
            <a:ext cx="1676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43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40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28600"/>
            <a:ext cx="1676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609600" y="4572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ts val="200"/>
              </a:spcBef>
              <a:spcAft>
                <a:spcPct val="0"/>
              </a:spcAft>
            </a:pPr>
            <a:r>
              <a:rPr lang="ru-RU" sz="2000">
                <a:solidFill>
                  <a:prstClr val="black"/>
                </a:solidFill>
                <a:latin typeface="Arial" charset="0"/>
              </a:rPr>
              <a:t>   </a:t>
            </a:r>
          </a:p>
        </p:txBody>
      </p:sp>
      <p:sp>
        <p:nvSpPr>
          <p:cNvPr id="129038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err="1" smtClean="0"/>
              <a:t>Фитотерапевты</a:t>
            </a:r>
            <a:r>
              <a:rPr lang="ru-RU" sz="2800" dirty="0" smtClean="0"/>
              <a:t> рекомендуют использовать лекарственные растения при различных речевых нарушениях для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29039" name="Rectangle 15"/>
          <p:cNvSpPr>
            <a:spLocks noGrp="1" noChangeArrowheads="1"/>
          </p:cNvSpPr>
          <p:nvPr>
            <p:ph sz="quarter" idx="13"/>
          </p:nvPr>
        </p:nvSpPr>
        <p:spPr>
          <a:xfrm>
            <a:off x="1216326" y="1772816"/>
            <a:ext cx="7241874" cy="424847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sz="21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100" dirty="0" smtClean="0"/>
              <a:t>     </a:t>
            </a:r>
            <a:r>
              <a:rPr lang="ru-RU" sz="2900" dirty="0" smtClean="0">
                <a:latin typeface="Calibri" panose="020F0502020204030204" pitchFamily="34" charset="0"/>
              </a:rPr>
              <a:t>устранения усталости, вялости, астенического синдрома,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sz="29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900" dirty="0" smtClean="0">
                <a:latin typeface="Calibri" panose="020F0502020204030204" pitchFamily="34" charset="0"/>
              </a:rPr>
              <a:t>     профилактики нарушений мозгового кровообращения,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sz="29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900" dirty="0" smtClean="0">
                <a:latin typeface="Calibri" panose="020F0502020204030204" pitchFamily="34" charset="0"/>
              </a:rPr>
              <a:t>     устранения бессонницы, нервозности,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sz="29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900" dirty="0" smtClean="0">
                <a:latin typeface="Calibri" panose="020F0502020204030204" pitchFamily="34" charset="0"/>
              </a:rPr>
              <a:t>     профилактики и устранения расстройств памяти,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sz="29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900" dirty="0" smtClean="0">
                <a:latin typeface="Calibri" panose="020F0502020204030204" pitchFamily="34" charset="0"/>
              </a:rPr>
              <a:t>     восстановления мышечного тонуса,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sz="29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900" dirty="0" smtClean="0">
                <a:latin typeface="Calibri" panose="020F0502020204030204" pitchFamily="34" charset="0"/>
              </a:rPr>
              <a:t>     восстановления умственной и физической работоспособности.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3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100" dirty="0" smtClean="0"/>
          </a:p>
        </p:txBody>
      </p:sp>
    </p:spTree>
    <p:extLst>
      <p:ext uri="{BB962C8B-B14F-4D97-AF65-F5344CB8AC3E}">
        <p14:creationId xmlns:p14="http://schemas.microsoft.com/office/powerpoint/2010/main" xmlns="" val="34373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0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0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90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0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0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0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28600"/>
            <a:ext cx="1676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4" descr="land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708920"/>
            <a:ext cx="28178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3600" dirty="0" smtClean="0"/>
              <a:t>Для повышения работоспособности, улучшения памяти, концентрации внимания:</a:t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48567" y="2420888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  отвары зверобоя, ландыша, </a:t>
            </a:r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  настойки женьшеня,</a:t>
            </a:r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  сок сырой капусты,</a:t>
            </a:r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  втирание масла можжевельника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в сочетании с точечным массажем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/>
              <a:t> по методике К.А. Семеновой.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8754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737641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4324918" cy="26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80728"/>
            <a:ext cx="3288365" cy="2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5944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ОБЩЕУКРЕПЛЯЮЩИЕ ТРАВЫ И СБОРЫ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97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СБОРЫ ПРИ ПРОСТУДНЫХ ЗАБОЛЕВАНИЯХ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0551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Берегите природу </a:t>
            </a:r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и здоровье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Garamond" pitchFamily="18" charset="0"/>
              </a:rPr>
              <a:t>своё и детей!</a:t>
            </a:r>
            <a:endParaRPr lang="ru-RU" sz="4000" b="1" i="1" dirty="0" smtClean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3" name="Picture 18" descr="бобер и клев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2276872"/>
            <a:ext cx="4191000" cy="377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868346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Зеленые доктора</a:t>
            </a:r>
            <a:br>
              <a:rPr lang="ru-RU" sz="4000" b="1" i="1" dirty="0" smtClean="0"/>
            </a:br>
            <a:endParaRPr lang="ru-RU" sz="4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1000109"/>
            <a:ext cx="8086724" cy="571503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		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Давно известно, что живые растения в комнатных условиях способны доставлять не только эстетическую радость, но и улучшать состав воздуха и очищать атмосферу, влиять на самочувствие и состояние здоровья. С их помощью можно улучшить психологический климат и гигиенические условия в детском саду. В воздухе закрытых помещений, кроме пыли, содержатся небезопасные химические соединения. Их содержат строительные материалы, мебель, ковровые покрытия. Кроме того, в воздухе есть разнообразные микроорганизмы, вызывающие ОРЗ и аллергические заболевания.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2287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43890" cy="3514402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333333"/>
                </a:solidFill>
                <a:latin typeface="Arial"/>
              </a:rPr>
              <a:t>Фитодиза́йн</a:t>
            </a:r>
            <a:r>
              <a:rPr lang="ru-RU" sz="3200" dirty="0">
                <a:solidFill>
                  <a:srgbClr val="333333"/>
                </a:solidFill>
                <a:latin typeface="Arial"/>
              </a:rPr>
              <a:t> — целенаправленное научно-обоснованное введение растений </a:t>
            </a:r>
            <a:r>
              <a:rPr lang="ru-RU" sz="3200" dirty="0" smtClean="0">
                <a:solidFill>
                  <a:srgbClr val="333333"/>
                </a:solidFill>
                <a:latin typeface="Arial"/>
              </a:rPr>
              <a:t>в дизайн </a:t>
            </a:r>
            <a:r>
              <a:rPr lang="ru-RU" sz="3200" dirty="0">
                <a:solidFill>
                  <a:srgbClr val="333333"/>
                </a:solidFill>
                <a:latin typeface="Arial"/>
              </a:rPr>
              <a:t>и </a:t>
            </a:r>
            <a:r>
              <a:rPr lang="ru-RU" sz="3200" dirty="0" smtClean="0">
                <a:solidFill>
                  <a:srgbClr val="333333"/>
                </a:solidFill>
                <a:latin typeface="Arial"/>
              </a:rPr>
              <a:t>оформление </a:t>
            </a:r>
            <a:r>
              <a:rPr lang="ru-RU" sz="3200" dirty="0">
                <a:solidFill>
                  <a:srgbClr val="333333"/>
                </a:solidFill>
                <a:latin typeface="Arial"/>
              </a:rPr>
              <a:t>помещений с учётом их биологической совместимости, экологических особенностей...</a:t>
            </a:r>
            <a:endParaRPr lang="ru-RU" sz="32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1000109"/>
            <a:ext cx="328690" cy="340659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		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94462"/>
            <a:ext cx="4680520" cy="331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81562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00364" y="2428868"/>
            <a:ext cx="3143272" cy="1643074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Комнатные растения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57950" y="785794"/>
            <a:ext cx="2200284" cy="1000132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Растения-фильтры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388" y="4500570"/>
            <a:ext cx="2357454" cy="1143008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Растения,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собирающие пыль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857232"/>
            <a:ext cx="2357454" cy="928694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Растения-ионизаторы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050" y="5072074"/>
            <a:ext cx="3357586" cy="1500222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Растения для </a:t>
            </a:r>
            <a:r>
              <a:rPr lang="ru-RU" b="1" dirty="0" err="1" smtClean="0">
                <a:solidFill>
                  <a:prstClr val="white"/>
                </a:solidFill>
              </a:rPr>
              <a:t>психо-эмоционального</a:t>
            </a:r>
            <a:r>
              <a:rPr lang="ru-RU" b="1" dirty="0" smtClean="0">
                <a:solidFill>
                  <a:prstClr val="white"/>
                </a:solidFill>
              </a:rPr>
              <a:t> воздействия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86480" y="2643182"/>
            <a:ext cx="2857520" cy="1285884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Растения с </a:t>
            </a:r>
            <a:r>
              <a:rPr lang="ru-RU" b="1" dirty="0" err="1" smtClean="0">
                <a:solidFill>
                  <a:prstClr val="white"/>
                </a:solidFill>
              </a:rPr>
              <a:t>фитонцидными</a:t>
            </a:r>
            <a:r>
              <a:rPr lang="ru-RU" b="1" dirty="0" smtClean="0">
                <a:solidFill>
                  <a:prstClr val="white"/>
                </a:solidFill>
              </a:rPr>
              <a:t> свойствами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214290"/>
            <a:ext cx="3143240" cy="1285884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Растения,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поддерживающие влажность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282" y="4500570"/>
            <a:ext cx="2357454" cy="1071570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Растения с лечебным эффектом 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2643182"/>
            <a:ext cx="2786018" cy="1285884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white"/>
                </a:solidFill>
              </a:rPr>
              <a:t>Противо</a:t>
            </a:r>
            <a:r>
              <a:rPr lang="ru-RU" b="1" dirty="0" smtClean="0">
                <a:solidFill>
                  <a:prstClr val="white"/>
                </a:solidFill>
              </a:rPr>
              <a:t>-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микробные растения</a:t>
            </a:r>
            <a:endParaRPr lang="ru-RU" b="1" dirty="0">
              <a:solidFill>
                <a:prstClr val="white"/>
              </a:solidFill>
            </a:endParaRPr>
          </a:p>
        </p:txBody>
      </p:sp>
      <p:cxnSp>
        <p:nvCxnSpPr>
          <p:cNvPr id="46" name="Прямая со стрелкой 45"/>
          <p:cNvCxnSpPr>
            <a:stCxn id="4" idx="0"/>
            <a:endCxn id="11" idx="4"/>
          </p:cNvCxnSpPr>
          <p:nvPr/>
        </p:nvCxnSpPr>
        <p:spPr>
          <a:xfrm rot="16200000" flipV="1">
            <a:off x="4107645" y="1964513"/>
            <a:ext cx="928694" cy="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5" idx="3"/>
          </p:cNvCxnSpPr>
          <p:nvPr/>
        </p:nvCxnSpPr>
        <p:spPr>
          <a:xfrm flipV="1">
            <a:off x="5429256" y="1639460"/>
            <a:ext cx="1250918" cy="932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" idx="6"/>
          </p:cNvCxnSpPr>
          <p:nvPr/>
        </p:nvCxnSpPr>
        <p:spPr>
          <a:xfrm flipV="1">
            <a:off x="6143636" y="3143248"/>
            <a:ext cx="357190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" idx="5"/>
          </p:cNvCxnSpPr>
          <p:nvPr/>
        </p:nvCxnSpPr>
        <p:spPr>
          <a:xfrm rot="16200000" flipH="1">
            <a:off x="5578850" y="3935784"/>
            <a:ext cx="1169316" cy="960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" idx="4"/>
          </p:cNvCxnSpPr>
          <p:nvPr/>
        </p:nvCxnSpPr>
        <p:spPr>
          <a:xfrm rot="16200000" flipH="1">
            <a:off x="4143372" y="4500570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 flipV="1">
            <a:off x="1857356" y="3714752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4" idx="2"/>
            <a:endCxn id="13" idx="6"/>
          </p:cNvCxnSpPr>
          <p:nvPr/>
        </p:nvCxnSpPr>
        <p:spPr>
          <a:xfrm rot="10800000" flipV="1">
            <a:off x="2786018" y="3250404"/>
            <a:ext cx="21434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4" idx="1"/>
          </p:cNvCxnSpPr>
          <p:nvPr/>
        </p:nvCxnSpPr>
        <p:spPr>
          <a:xfrm rot="16200000" flipV="1">
            <a:off x="2360115" y="1568919"/>
            <a:ext cx="1169316" cy="10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28128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142852"/>
            <a:ext cx="3008313" cy="14287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Растения с </a:t>
            </a:r>
            <a:r>
              <a:rPr lang="ru-RU" sz="3200" dirty="0" err="1" smtClean="0">
                <a:solidFill>
                  <a:srgbClr val="7030A0"/>
                </a:solidFill>
              </a:rPr>
              <a:t>фитонцидными</a:t>
            </a:r>
            <a:r>
              <a:rPr lang="ru-RU" sz="3200" dirty="0" smtClean="0">
                <a:solidFill>
                  <a:srgbClr val="7030A0"/>
                </a:solidFill>
              </a:rPr>
              <a:t> свойствами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2" name="Содержимое 11" descr="Копия Плющ обыкн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82332" y="547846"/>
            <a:ext cx="4497185" cy="5303520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54818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Сансевьера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Различные виды бегоний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Колеус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Розмарин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Пилея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Алоэ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</a:rPr>
              <a:t>Плющ обыкновенный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7221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70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Растения с лечебным эффектом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Бабушкина  папка\Комнатные растения\Жасм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4183" y="393778"/>
            <a:ext cx="4437737" cy="567209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7863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</a:rPr>
              <a:t>Монстера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</a:rPr>
              <a:t>Мирт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</a:rPr>
              <a:t>Лимон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</a:rPr>
              <a:t>Самбах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Жасмин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9270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hlinkClick r:id="rId2" action="ppaction://hlinkfile"/>
              </a:rPr>
              <a:t>Растения-фильтры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Бабушкина  папка\Комнатные растения\Спатифилу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905192" y="273526"/>
            <a:ext cx="4451465" cy="585216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Хлорофитум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Сциндапсус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Фикусы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Филодендрон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Драцена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Алоэ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chemeClr val="bg2">
                    <a:lumMod val="50000"/>
                  </a:schemeClr>
                </a:solidFill>
              </a:rPr>
              <a:t>Спатифиллум</a:t>
            </a:r>
            <a:endParaRPr lang="ru-RU" sz="28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5857884" y="6858000"/>
            <a:ext cx="214314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9429784" y="735809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5736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008313" cy="142876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Растения,    собирающие пыль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D:\Бабушкина  папка\Комнатные растения\Монстер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6216" y="788304"/>
            <a:ext cx="4484889" cy="510436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785926"/>
            <a:ext cx="3008313" cy="43338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Различные фикусы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Пальмы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Филодендроны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Гибискус( китайская роза)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Монстера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8021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728</Words>
  <Application>Microsoft Office PowerPoint</Application>
  <PresentationFormat>Экран (4:3)</PresentationFormat>
  <Paragraphs>148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24</vt:i4>
      </vt:variant>
    </vt:vector>
  </HeadingPairs>
  <TitlesOfParts>
    <vt:vector size="45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Бумажная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Консультация для родителей на тему:</vt:lpstr>
      <vt:lpstr>Цель консультации:</vt:lpstr>
      <vt:lpstr>Зеленые доктора </vt:lpstr>
      <vt:lpstr>Фитодиза́йн — целенаправленное научно-обоснованное введение растений в дизайн и оформление помещений с учётом их биологической совместимости, экологических особенностей...</vt:lpstr>
      <vt:lpstr>Слайд 5</vt:lpstr>
      <vt:lpstr> Растения с фитонцидными свойствами</vt:lpstr>
      <vt:lpstr> Растения с лечебным эффектом</vt:lpstr>
      <vt:lpstr> Растения-фильтры</vt:lpstr>
      <vt:lpstr>  Растения,    собирающие пыль</vt:lpstr>
      <vt:lpstr> Растения, поддерживающие влажность</vt:lpstr>
      <vt:lpstr> Растения-ионизаторы воздуха</vt:lpstr>
      <vt:lpstr> Растения, уменьшающие число микробов</vt:lpstr>
      <vt:lpstr> Растения для психо-эмоционального воздействия</vt:lpstr>
      <vt:lpstr>Растения, запрещенные в детском саду</vt:lpstr>
      <vt:lpstr>Диффенбахия                        Пуансеттия</vt:lpstr>
      <vt:lpstr>            Олеандр                                       Акалифа</vt:lpstr>
      <vt:lpstr>Кротон                             Кактус</vt:lpstr>
      <vt:lpstr>Что такое фитотерапия?</vt:lpstr>
      <vt:lpstr>Преимущества фитотерапии и связанный с ней риск </vt:lpstr>
      <vt:lpstr>Правила фитотерапии:  </vt:lpstr>
      <vt:lpstr>Фитотерапевты рекомендуют использовать лекарственные растения при различных речевых нарушениях для </vt:lpstr>
      <vt:lpstr>Для повышения работоспособности, улучшения памяти, концентрации внимания: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на тему:</dc:title>
  <dc:creator>Ольга</dc:creator>
  <cp:lastModifiedBy>Юля</cp:lastModifiedBy>
  <cp:revision>7</cp:revision>
  <dcterms:created xsi:type="dcterms:W3CDTF">2018-01-31T07:42:44Z</dcterms:created>
  <dcterms:modified xsi:type="dcterms:W3CDTF">2018-01-31T20:41:22Z</dcterms:modified>
</cp:coreProperties>
</file>