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embeddedFontLst>
    <p:embeddedFont>
      <p:font typeface="Open Sans" panose="020B0606030504020204" pitchFamily="34" charset="0"/>
      <p:regular r:id="rId7"/>
      <p:bold r:id="rId8"/>
      <p:italic r:id="rId9"/>
      <p:boldItalic r:id="rId10"/>
    </p:embeddedFont>
    <p:embeddedFont>
      <p:font typeface="Open Sans Medium"/>
      <p:regular r:id="rId11"/>
      <p:bold r:id="rId12"/>
      <p:italic r:id="rId13"/>
      <p:boldItalic r:id="rId14"/>
    </p:embeddedFont>
  </p:embeddedFont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30">
          <p15:clr>
            <a:srgbClr val="A4A3A4"/>
          </p15:clr>
        </p15:guide>
        <p15:guide id="2" pos="187">
          <p15:clr>
            <a:srgbClr val="A4A3A4"/>
          </p15:clr>
        </p15:guide>
        <p15:guide id="3" pos="414">
          <p15:clr>
            <a:srgbClr val="A4A3A4"/>
          </p15:clr>
        </p15:guide>
        <p15:guide id="4" pos="845">
          <p15:clr>
            <a:srgbClr val="A4A3A4"/>
          </p15:clr>
        </p15:guide>
        <p15:guide id="5" pos="3702">
          <p15:clr>
            <a:srgbClr val="A4A3A4"/>
          </p15:clr>
        </p15:guide>
        <p15:guide id="6" pos="4133">
          <p15:clr>
            <a:srgbClr val="A4A3A4"/>
          </p15:clr>
        </p15:guide>
        <p15:guide id="7" orient="horz" pos="580">
          <p15:clr>
            <a:srgbClr val="A4A3A4"/>
          </p15:clr>
        </p15:guide>
        <p15:guide id="8" orient="horz" pos="784">
          <p15:clr>
            <a:srgbClr val="A4A3A4"/>
          </p15:clr>
        </p15:guide>
        <p15:guide id="9" orient="horz" pos="6046">
          <p15:clr>
            <a:srgbClr val="A4A3A4"/>
          </p15:clr>
        </p15:guide>
        <p15:guide id="10" pos="2636">
          <p15:clr>
            <a:srgbClr val="A4A3A4"/>
          </p15:clr>
        </p15:guide>
        <p15:guide id="11" pos="2727">
          <p15:clr>
            <a:srgbClr val="A4A3A4"/>
          </p15:clr>
        </p15:guide>
        <p15:guide id="12" orient="horz" pos="1555">
          <p15:clr>
            <a:srgbClr val="A4A3A4"/>
          </p15:clr>
        </p15:guide>
        <p15:guide id="13" pos="4042">
          <p15:clr>
            <a:srgbClr val="A4A3A4"/>
          </p15:clr>
        </p15:guide>
        <p15:guide id="14" orient="horz" pos="59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229B51C-8E75-41E9-A0B5-4E41D97B0981}">
  <a:tblStyle styleId="{4229B51C-8E75-41E9-A0B5-4E41D97B098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1494" y="42"/>
      </p:cViewPr>
      <p:guideLst>
        <p:guide orient="horz" pos="330"/>
        <p:guide pos="187"/>
        <p:guide pos="414"/>
        <p:guide pos="845"/>
        <p:guide pos="3702"/>
        <p:guide pos="4133"/>
        <p:guide orient="horz" pos="580"/>
        <p:guide orient="horz" pos="784"/>
        <p:guide orient="horz" pos="6046"/>
        <p:guide pos="2636"/>
        <p:guide pos="2727"/>
        <p:guide orient="horz" pos="1555"/>
        <p:guide pos="4042"/>
        <p:guide orient="horz" pos="59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3;n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1" name="Google Shape;4;n"/>
          <p:cNvSpPr txBox="1">
            <a:spLocks noGrp="1"/>
          </p:cNvSpPr>
          <p:nvPr>
            <p:ph type="dt" idx="10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Google Shape;5;n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2360613" y="1143000"/>
            <a:ext cx="2136775" cy="3086100"/>
          </a:xfrm>
          <a:custGeom>
            <a:avLst/>
            <a:gdLst>
              <a:gd name="T0" fmla="*/ 0 w 120000"/>
              <a:gd name="T1" fmla="*/ 0 h 120000"/>
              <a:gd name="T2" fmla="*/ 2136775 w 120000"/>
              <a:gd name="T3" fmla="*/ 0 h 120000"/>
              <a:gd name="T4" fmla="*/ 2136775 w 120000"/>
              <a:gd name="T5" fmla="*/ 3086100 h 120000"/>
              <a:gd name="T6" fmla="*/ 0 w 120000"/>
              <a:gd name="T7" fmla="*/ 30861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Google Shape;6;n"/>
          <p:cNvSpPr txBox="1">
            <a:spLocks noGrp="1"/>
          </p:cNvSpPr>
          <p:nvPr>
            <p:ph type="body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>
              <a:sym typeface="Arial" panose="020B0604020202020204" pitchFamily="34" charset="0"/>
            </a:endParaRPr>
          </a:p>
        </p:txBody>
      </p:sp>
      <p:sp>
        <p:nvSpPr>
          <p:cNvPr id="2054" name="Google Shape;7;n"/>
          <p:cNvSpPr txBox="1">
            <a:spLocks noGrp="1"/>
          </p:cNvSpPr>
          <p:nvPr>
            <p:ph type="ftr" idx="11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2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5" name="Google Shape;8;n"/>
          <p:cNvSpPr txBox="1">
            <a:spLocks noGrp="1"/>
          </p:cNvSpPr>
          <p:nvPr>
            <p:ph type="sldNum" idx="12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1200"/>
              <a:buFont typeface="Arial" panose="020B0604020202020204" pitchFamily="34" charset="0"/>
              <a:buNone/>
              <a:defRPr sz="1200" smtClean="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218B8392-D996-44BE-8439-5284A12F3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3738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1pPr>
    <a:lvl2pPr marL="914400" lvl="1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2pPr>
    <a:lvl3pPr marL="13716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3pPr>
    <a:lvl4pPr marL="18288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4pPr>
    <a:lvl5pPr marL="22860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panose="020B0604020202020204" pitchFamily="34" charset="0"/>
      <a:defRPr sz="1400">
        <a:solidFill>
          <a:srgbClr val="000000"/>
        </a:solidFill>
        <a:latin typeface="Arial"/>
        <a:ea typeface="Arial"/>
        <a:cs typeface="Arial"/>
        <a:sym typeface="Arial" panose="020B0604020202020204" pitchFamily="34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Google Shape;85;p1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400"/>
            </a:pPr>
            <a:endParaRPr lang="ru-RU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4099" name="Google Shape;86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75534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131;g1e5ee755756_0_126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400"/>
            </a:pPr>
            <a:endParaRPr lang="ru-RU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6147" name="Google Shape;132;g1e5ee755756_0_126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12685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Google Shape;158;g1e5ee755756_0_196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400"/>
            </a:pPr>
            <a:endParaRPr lang="ru-RU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8195" name="Google Shape;159;g1e5ee755756_0_196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17253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96;g1e5ee755756_0_284:notes"/>
          <p:cNvSpPr txBox="1"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SzPts val="1400"/>
            </a:pPr>
            <a:endParaRPr lang="ru-RU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10243" name="Google Shape;197;g1e5ee755756_0_284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28557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13771-7B88-4B6D-837B-23FB9B0E1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22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8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53D13-19D7-4CC9-8BCA-E8A1708F3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19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25F08-4475-45EE-8833-D47F14FEE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2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0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15271-20AC-4F87-B24C-EF6E0136DD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06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883CA-B4B8-44A9-B33C-550D8116B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1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2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9E64C-AA30-4DCD-965B-3051A7D58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7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A8B74-C068-430A-B690-E9972C186B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24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7B9F-70B9-46F4-A1E6-C78EC91098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4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E32AF-1AC9-49A0-AF47-82466FCA4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4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6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40CF2-3DCE-4013-BAD3-0136E9DB7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005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" name="Google Shape;12;p8"/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Google Shape;13;p8"/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Google Shape;14;p8"/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D085A-2465-4604-8B9D-27A54C4EE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01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;p8"/>
          <p:cNvSpPr txBox="1">
            <a:spLocks noGrp="1"/>
          </p:cNvSpPr>
          <p:nvPr>
            <p:ph type="title"/>
          </p:nvPr>
        </p:nvSpPr>
        <p:spPr bwMode="auto">
          <a:xfrm>
            <a:off x="471488" y="527050"/>
            <a:ext cx="5915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ru-RU">
              <a:sym typeface="Arial" panose="020B0604020202020204" pitchFamily="34" charset="0"/>
            </a:endParaRPr>
          </a:p>
        </p:txBody>
      </p:sp>
      <p:sp>
        <p:nvSpPr>
          <p:cNvPr id="1027" name="Google Shape;11;p8"/>
          <p:cNvSpPr txBox="1">
            <a:spLocks noGrp="1"/>
          </p:cNvSpPr>
          <p:nvPr>
            <p:ph type="body" idx="1"/>
          </p:nvPr>
        </p:nvSpPr>
        <p:spPr bwMode="auto">
          <a:xfrm>
            <a:off x="471488" y="2636838"/>
            <a:ext cx="5915025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>
              <a:sym typeface="Arial" panose="020B0604020202020204" pitchFamily="34" charset="0"/>
            </a:endParaRPr>
          </a:p>
        </p:txBody>
      </p:sp>
      <p:sp>
        <p:nvSpPr>
          <p:cNvPr id="1028" name="Google Shape;12;p8"/>
          <p:cNvSpPr txBox="1">
            <a:spLocks noGrp="1"/>
          </p:cNvSpPr>
          <p:nvPr>
            <p:ph type="dt" idx="10"/>
          </p:nvPr>
        </p:nvSpPr>
        <p:spPr bwMode="auto">
          <a:xfrm>
            <a:off x="471488" y="9182100"/>
            <a:ext cx="15430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900" smtClean="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Google Shape;13;p8"/>
          <p:cNvSpPr txBox="1">
            <a:spLocks noGrp="1"/>
          </p:cNvSpPr>
          <p:nvPr>
            <p:ph type="ftr" idx="11"/>
          </p:nvPr>
        </p:nvSpPr>
        <p:spPr bwMode="auto">
          <a:xfrm>
            <a:off x="2271713" y="9182100"/>
            <a:ext cx="23145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900" smtClean="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Google Shape;14;p8"/>
          <p:cNvSpPr txBox="1">
            <a:spLocks noGrp="1"/>
          </p:cNvSpPr>
          <p:nvPr>
            <p:ph type="sldNum" idx="12"/>
          </p:nvPr>
        </p:nvSpPr>
        <p:spPr bwMode="auto">
          <a:xfrm>
            <a:off x="4843463" y="9182100"/>
            <a:ext cx="15430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ts val="900"/>
              <a:buFont typeface="Arial" panose="020B0604020202020204" pitchFamily="34" charset="0"/>
              <a:buNone/>
              <a:defRPr sz="900" smtClean="0">
                <a:solidFill>
                  <a:srgbClr val="888888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53B8C949-75E5-417E-B1A7-B9DF48567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Google Shape;88;p1"/>
          <p:cNvSpPr>
            <a:spLocks noChangeArrowheads="1"/>
          </p:cNvSpPr>
          <p:nvPr/>
        </p:nvSpPr>
        <p:spPr bwMode="auto">
          <a:xfrm rot="10800000">
            <a:off x="38100" y="47625"/>
            <a:ext cx="6781800" cy="9810750"/>
          </a:xfrm>
          <a:prstGeom prst="roundRect">
            <a:avLst>
              <a:gd name="adj" fmla="val 2917"/>
            </a:avLst>
          </a:prstGeom>
          <a:noFill/>
          <a:ln w="76200">
            <a:solidFill>
              <a:srgbClr val="57A216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/>
          </a:p>
        </p:txBody>
      </p:sp>
      <p:pic>
        <p:nvPicPr>
          <p:cNvPr id="3075" name="Google Shape;89;p1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550400"/>
            <a:ext cx="158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Google Shape;90;p1"/>
          <p:cNvSpPr txBox="1">
            <a:spLocks noChangeArrowheads="1"/>
          </p:cNvSpPr>
          <p:nvPr/>
        </p:nvSpPr>
        <p:spPr bwMode="auto">
          <a:xfrm>
            <a:off x="641350" y="777875"/>
            <a:ext cx="55753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400"/>
            </a:pPr>
            <a:r>
              <a:rPr lang="ru-RU" sz="2600" b="1">
                <a:latin typeface="Open Sans" charset="0"/>
                <a:sym typeface="Open Sans" charset="0"/>
              </a:rPr>
              <a:t>Туристические узлы</a:t>
            </a:r>
          </a:p>
        </p:txBody>
      </p:sp>
      <p:grpSp>
        <p:nvGrpSpPr>
          <p:cNvPr id="3077" name="Google Shape;91;p1"/>
          <p:cNvGrpSpPr>
            <a:grpSpLocks/>
          </p:cNvGrpSpPr>
          <p:nvPr/>
        </p:nvGrpSpPr>
        <p:grpSpPr bwMode="auto">
          <a:xfrm>
            <a:off x="315913" y="1479550"/>
            <a:ext cx="6226175" cy="3648075"/>
            <a:chOff x="328500" y="1480175"/>
            <a:chExt cx="6225300" cy="3648000"/>
          </a:xfrm>
        </p:grpSpPr>
        <p:sp>
          <p:nvSpPr>
            <p:cNvPr id="92" name="Google Shape;92;p1"/>
            <p:cNvSpPr/>
            <p:nvPr/>
          </p:nvSpPr>
          <p:spPr>
            <a:xfrm>
              <a:off x="328500" y="1480175"/>
              <a:ext cx="6225300" cy="3648000"/>
            </a:xfrm>
            <a:prstGeom prst="roundRect">
              <a:avLst>
                <a:gd name="adj" fmla="val 11224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06" name="Google Shape;94;p1"/>
            <p:cNvSpPr txBox="1">
              <a:spLocks noChangeArrowheads="1"/>
            </p:cNvSpPr>
            <p:nvPr/>
          </p:nvSpPr>
          <p:spPr bwMode="auto">
            <a:xfrm>
              <a:off x="2813546" y="2489825"/>
              <a:ext cx="409500" cy="581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91425" rIns="91425" bIns="91425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2200"/>
              </a:pPr>
              <a:endParaRPr lang="ru-RU" sz="2200" b="1">
                <a:latin typeface="Open Sans" charset="0"/>
                <a:sym typeface="Open Sans" charset="0"/>
              </a:endParaRPr>
            </a:p>
          </p:txBody>
        </p:sp>
        <p:sp>
          <p:nvSpPr>
            <p:cNvPr id="3107" name="Google Shape;95;p1"/>
            <p:cNvSpPr>
              <a:spLocks noChangeArrowheads="1"/>
            </p:cNvSpPr>
            <p:nvPr/>
          </p:nvSpPr>
          <p:spPr bwMode="auto">
            <a:xfrm>
              <a:off x="531824" y="1684700"/>
              <a:ext cx="1964033" cy="449700"/>
            </a:xfrm>
            <a:prstGeom prst="roundRect">
              <a:avLst>
                <a:gd name="adj" fmla="val 50000"/>
              </a:avLst>
            </a:prstGeom>
            <a:solidFill>
              <a:srgbClr val="FCB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r>
                <a:rPr lang="ru-RU" sz="1300" b="1">
                  <a:latin typeface="Open Sans" charset="0"/>
                  <a:sym typeface="Open Sans" charset="0"/>
                </a:rPr>
                <a:t>Интересный факт</a:t>
              </a:r>
            </a:p>
          </p:txBody>
        </p:sp>
        <p:sp>
          <p:nvSpPr>
            <p:cNvPr id="3108" name="Google Shape;97;p1"/>
            <p:cNvSpPr txBox="1">
              <a:spLocks noChangeArrowheads="1"/>
            </p:cNvSpPr>
            <p:nvPr/>
          </p:nvSpPr>
          <p:spPr bwMode="auto">
            <a:xfrm>
              <a:off x="535250" y="2872925"/>
              <a:ext cx="11622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endParaRPr lang="ru-RU" sz="1300" b="1">
                <a:solidFill>
                  <a:srgbClr val="3A3838"/>
                </a:solidFill>
                <a:latin typeface="Open Sans" charset="0"/>
                <a:sym typeface="Open Sans" charset="0"/>
              </a:endParaRPr>
            </a:p>
          </p:txBody>
        </p:sp>
        <p:sp>
          <p:nvSpPr>
            <p:cNvPr id="3109" name="Google Shape;98;p1"/>
            <p:cNvSpPr txBox="1">
              <a:spLocks noChangeArrowheads="1"/>
            </p:cNvSpPr>
            <p:nvPr/>
          </p:nvSpPr>
          <p:spPr bwMode="auto">
            <a:xfrm>
              <a:off x="535250" y="4543488"/>
              <a:ext cx="11622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endParaRPr lang="ru-RU" sz="1300" b="1">
                <a:solidFill>
                  <a:srgbClr val="3A3838"/>
                </a:solidFill>
                <a:latin typeface="Open Sans" charset="0"/>
                <a:sym typeface="Open Sans" charset="0"/>
              </a:endParaRPr>
            </a:p>
          </p:txBody>
        </p:sp>
      </p:grpSp>
      <p:sp>
        <p:nvSpPr>
          <p:cNvPr id="3078" name="Google Shape;104;p1"/>
          <p:cNvSpPr txBox="1">
            <a:spLocks noChangeArrowheads="1"/>
          </p:cNvSpPr>
          <p:nvPr/>
        </p:nvSpPr>
        <p:spPr bwMode="auto">
          <a:xfrm>
            <a:off x="6469063" y="9515475"/>
            <a:ext cx="249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 b="1">
                <a:solidFill>
                  <a:srgbClr val="262626"/>
                </a:solidFill>
                <a:latin typeface="Open Sans" charset="0"/>
                <a:sym typeface="Open Sans" charset="0"/>
              </a:rPr>
              <a:t>1</a:t>
            </a:r>
          </a:p>
        </p:txBody>
      </p:sp>
      <p:sp>
        <p:nvSpPr>
          <p:cNvPr id="3079" name="Google Shape;105;p1"/>
          <p:cNvSpPr txBox="1">
            <a:spLocks noChangeArrowheads="1"/>
          </p:cNvSpPr>
          <p:nvPr/>
        </p:nvSpPr>
        <p:spPr bwMode="auto">
          <a:xfrm>
            <a:off x="150813" y="215900"/>
            <a:ext cx="4784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>
                <a:latin typeface="Open Sans Medium" charset="0"/>
                <a:sym typeface="Open Sans Medium" charset="0"/>
              </a:rPr>
              <a:t>Фамилия Имя ____________________ Класс ______  Дата ___________</a:t>
            </a:r>
          </a:p>
        </p:txBody>
      </p:sp>
      <p:pic>
        <p:nvPicPr>
          <p:cNvPr id="3081" name="Google Shape;107;p1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2857500"/>
            <a:ext cx="860425" cy="210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oogle Shape;108;p1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13" y="2967038"/>
            <a:ext cx="762000" cy="194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3" name="Google Shape;109;p1"/>
          <p:cNvGrpSpPr>
            <a:grpSpLocks/>
          </p:cNvGrpSpPr>
          <p:nvPr/>
        </p:nvGrpSpPr>
        <p:grpSpPr bwMode="auto">
          <a:xfrm>
            <a:off x="3521075" y="5329238"/>
            <a:ext cx="3019425" cy="4186237"/>
            <a:chOff x="316363" y="784850"/>
            <a:chExt cx="3019200" cy="4186500"/>
          </a:xfrm>
        </p:grpSpPr>
        <p:sp>
          <p:nvSpPr>
            <p:cNvPr id="110" name="Google Shape;110;p1"/>
            <p:cNvSpPr/>
            <p:nvPr/>
          </p:nvSpPr>
          <p:spPr>
            <a:xfrm>
              <a:off x="316363" y="784850"/>
              <a:ext cx="3019200" cy="4186500"/>
            </a:xfrm>
            <a:prstGeom prst="roundRect">
              <a:avLst>
                <a:gd name="adj" fmla="val 11851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91" name="Google Shape;111;p1"/>
            <p:cNvSpPr txBox="1">
              <a:spLocks noChangeArrowheads="1"/>
            </p:cNvSpPr>
            <p:nvPr/>
          </p:nvSpPr>
          <p:spPr bwMode="auto">
            <a:xfrm>
              <a:off x="404039" y="1457122"/>
              <a:ext cx="2587913" cy="892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Выберите правильные названия туристических узлов</a:t>
              </a:r>
            </a:p>
            <a:p>
              <a:pPr eaLnBrk="1" hangingPunct="1">
                <a:buSzPts val="1100"/>
              </a:pPr>
              <a:endParaRPr lang="ru-RU" sz="1300" b="1">
                <a:solidFill>
                  <a:srgbClr val="3A3838"/>
                </a:solidFill>
                <a:latin typeface="Open Sans" charset="0"/>
                <a:sym typeface="Open Sans" charset="0"/>
              </a:endParaRPr>
            </a:p>
          </p:txBody>
        </p:sp>
        <p:sp>
          <p:nvSpPr>
            <p:cNvPr id="3092" name="Google Shape;112;p1"/>
            <p:cNvSpPr>
              <a:spLocks noChangeArrowheads="1"/>
            </p:cNvSpPr>
            <p:nvPr/>
          </p:nvSpPr>
          <p:spPr bwMode="auto">
            <a:xfrm>
              <a:off x="500625" y="979850"/>
              <a:ext cx="1222800" cy="449700"/>
            </a:xfrm>
            <a:prstGeom prst="roundRect">
              <a:avLst>
                <a:gd name="adj" fmla="val 50000"/>
              </a:avLst>
            </a:prstGeom>
            <a:solidFill>
              <a:srgbClr val="FCB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r>
                <a:rPr lang="ru-RU" sz="1300" b="1">
                  <a:latin typeface="Open Sans" charset="0"/>
                  <a:sym typeface="Open Sans" charset="0"/>
                </a:rPr>
                <a:t>Задание 2</a:t>
              </a:r>
            </a:p>
          </p:txBody>
        </p:sp>
        <p:sp>
          <p:nvSpPr>
            <p:cNvPr id="3093" name="Google Shape;113;p1"/>
            <p:cNvSpPr>
              <a:spLocks noChangeArrowheads="1"/>
            </p:cNvSpPr>
            <p:nvPr/>
          </p:nvSpPr>
          <p:spPr bwMode="auto">
            <a:xfrm>
              <a:off x="500625" y="2158388"/>
              <a:ext cx="292500" cy="2925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400"/>
              </a:pPr>
              <a:endParaRPr lang="ru-RU"/>
            </a:p>
          </p:txBody>
        </p:sp>
        <p:sp>
          <p:nvSpPr>
            <p:cNvPr id="3094" name="Google Shape;114;p1"/>
            <p:cNvSpPr txBox="1">
              <a:spLocks noChangeArrowheads="1"/>
            </p:cNvSpPr>
            <p:nvPr/>
          </p:nvSpPr>
          <p:spPr bwMode="auto">
            <a:xfrm>
              <a:off x="862575" y="2158400"/>
              <a:ext cx="21111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Шестерка</a:t>
              </a:r>
            </a:p>
          </p:txBody>
        </p:sp>
        <p:sp>
          <p:nvSpPr>
            <p:cNvPr id="3095" name="Google Shape;115;p1"/>
            <p:cNvSpPr>
              <a:spLocks noChangeArrowheads="1"/>
            </p:cNvSpPr>
            <p:nvPr/>
          </p:nvSpPr>
          <p:spPr bwMode="auto">
            <a:xfrm>
              <a:off x="500625" y="2615588"/>
              <a:ext cx="292500" cy="2925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400"/>
              </a:pPr>
              <a:endParaRPr lang="ru-RU"/>
            </a:p>
          </p:txBody>
        </p:sp>
        <p:sp>
          <p:nvSpPr>
            <p:cNvPr id="3096" name="Google Shape;116;p1"/>
            <p:cNvSpPr txBox="1">
              <a:spLocks noChangeArrowheads="1"/>
            </p:cNvSpPr>
            <p:nvPr/>
          </p:nvSpPr>
          <p:spPr bwMode="auto">
            <a:xfrm>
              <a:off x="862575" y="2615600"/>
              <a:ext cx="20160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Восьмерка</a:t>
              </a:r>
            </a:p>
          </p:txBody>
        </p:sp>
        <p:sp>
          <p:nvSpPr>
            <p:cNvPr id="3097" name="Google Shape;117;p1"/>
            <p:cNvSpPr>
              <a:spLocks noChangeArrowheads="1"/>
            </p:cNvSpPr>
            <p:nvPr/>
          </p:nvSpPr>
          <p:spPr bwMode="auto">
            <a:xfrm>
              <a:off x="500625" y="3091838"/>
              <a:ext cx="292500" cy="2925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400"/>
              </a:pPr>
              <a:endParaRPr lang="ru-RU"/>
            </a:p>
          </p:txBody>
        </p:sp>
        <p:sp>
          <p:nvSpPr>
            <p:cNvPr id="3098" name="Google Shape;118;p1"/>
            <p:cNvSpPr txBox="1">
              <a:spLocks noChangeArrowheads="1"/>
            </p:cNvSpPr>
            <p:nvPr/>
          </p:nvSpPr>
          <p:spPr bwMode="auto">
            <a:xfrm>
              <a:off x="862575" y="3091850"/>
              <a:ext cx="19779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Встречный</a:t>
              </a:r>
            </a:p>
          </p:txBody>
        </p:sp>
        <p:sp>
          <p:nvSpPr>
            <p:cNvPr id="3099" name="Google Shape;119;p1"/>
            <p:cNvSpPr>
              <a:spLocks noChangeArrowheads="1"/>
            </p:cNvSpPr>
            <p:nvPr/>
          </p:nvSpPr>
          <p:spPr bwMode="auto">
            <a:xfrm>
              <a:off x="500625" y="3549038"/>
              <a:ext cx="292500" cy="2925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400"/>
              </a:pPr>
              <a:endParaRPr lang="ru-RU"/>
            </a:p>
          </p:txBody>
        </p:sp>
        <p:sp>
          <p:nvSpPr>
            <p:cNvPr id="3100" name="Google Shape;120;p1"/>
            <p:cNvSpPr txBox="1">
              <a:spLocks noChangeArrowheads="1"/>
            </p:cNvSpPr>
            <p:nvPr/>
          </p:nvSpPr>
          <p:spPr bwMode="auto">
            <a:xfrm>
              <a:off x="862575" y="3549050"/>
              <a:ext cx="20160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Поперечный</a:t>
              </a:r>
            </a:p>
          </p:txBody>
        </p:sp>
        <p:sp>
          <p:nvSpPr>
            <p:cNvPr id="3101" name="Google Shape;121;p1"/>
            <p:cNvSpPr>
              <a:spLocks noChangeArrowheads="1"/>
            </p:cNvSpPr>
            <p:nvPr/>
          </p:nvSpPr>
          <p:spPr bwMode="auto">
            <a:xfrm>
              <a:off x="500625" y="4025288"/>
              <a:ext cx="292500" cy="2925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400"/>
              </a:pPr>
              <a:endParaRPr lang="ru-RU"/>
            </a:p>
          </p:txBody>
        </p:sp>
        <p:sp>
          <p:nvSpPr>
            <p:cNvPr id="3102" name="Google Shape;122;p1"/>
            <p:cNvSpPr txBox="1">
              <a:spLocks noChangeArrowheads="1"/>
            </p:cNvSpPr>
            <p:nvPr/>
          </p:nvSpPr>
          <p:spPr bwMode="auto">
            <a:xfrm>
              <a:off x="862575" y="4025300"/>
              <a:ext cx="19779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Грейпвайн</a:t>
              </a:r>
            </a:p>
          </p:txBody>
        </p:sp>
        <p:sp>
          <p:nvSpPr>
            <p:cNvPr id="3103" name="Google Shape;123;p1"/>
            <p:cNvSpPr>
              <a:spLocks noChangeArrowheads="1"/>
            </p:cNvSpPr>
            <p:nvPr/>
          </p:nvSpPr>
          <p:spPr bwMode="auto">
            <a:xfrm>
              <a:off x="500625" y="4482488"/>
              <a:ext cx="292500" cy="292500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400"/>
              </a:pPr>
              <a:endParaRPr lang="ru-RU"/>
            </a:p>
          </p:txBody>
        </p:sp>
        <p:sp>
          <p:nvSpPr>
            <p:cNvPr id="3104" name="Google Shape;124;p1"/>
            <p:cNvSpPr txBox="1">
              <a:spLocks noChangeArrowheads="1"/>
            </p:cNvSpPr>
            <p:nvPr/>
          </p:nvSpPr>
          <p:spPr bwMode="auto">
            <a:xfrm>
              <a:off x="862575" y="4482500"/>
              <a:ext cx="20160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Грейпфрут</a:t>
              </a:r>
            </a:p>
          </p:txBody>
        </p:sp>
      </p:grpSp>
      <p:grpSp>
        <p:nvGrpSpPr>
          <p:cNvPr id="3084" name="Google Shape;125;p1"/>
          <p:cNvGrpSpPr>
            <a:grpSpLocks/>
          </p:cNvGrpSpPr>
          <p:nvPr/>
        </p:nvGrpSpPr>
        <p:grpSpPr bwMode="auto">
          <a:xfrm>
            <a:off x="315913" y="2260600"/>
            <a:ext cx="4405312" cy="7254875"/>
            <a:chOff x="3541950" y="-2356297"/>
            <a:chExt cx="4405511" cy="7427547"/>
          </a:xfrm>
        </p:grpSpPr>
        <p:sp>
          <p:nvSpPr>
            <p:cNvPr id="126" name="Google Shape;126;p1"/>
            <p:cNvSpPr/>
            <p:nvPr/>
          </p:nvSpPr>
          <p:spPr>
            <a:xfrm>
              <a:off x="3541950" y="785377"/>
              <a:ext cx="3019561" cy="4285873"/>
            </a:xfrm>
            <a:prstGeom prst="roundRect">
              <a:avLst>
                <a:gd name="adj" fmla="val 12300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89" name="Google Shape;128;p1"/>
            <p:cNvSpPr txBox="1">
              <a:spLocks noChangeArrowheads="1"/>
            </p:cNvSpPr>
            <p:nvPr/>
          </p:nvSpPr>
          <p:spPr bwMode="auto">
            <a:xfrm>
              <a:off x="4043623" y="-2356297"/>
              <a:ext cx="3903838" cy="2756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200"/>
                <a:t>Туристические узлы – это способы переплетения или связывания веревок или других материалов. В зависимости от окружающих условий их применение может быть следующим: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для установки палатки;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для ловли рыбы;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при преодолении рек и озер;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для подъема на высоту и спуска;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в качестве способа нарастить веревки;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для страховки при передвижении малыми группами;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для сбора хвороста или дров;</a:t>
              </a:r>
            </a:p>
            <a:p>
              <a:pPr eaLnBrk="1" hangingPunct="1">
                <a:buFont typeface="Arial" panose="020B0604020202020204" pitchFamily="34" charset="0"/>
                <a:buChar char="•"/>
              </a:pPr>
              <a:r>
                <a:rPr lang="ru-RU" sz="1200"/>
                <a:t>для фиксации каких-либо предметов.</a:t>
              </a:r>
            </a:p>
            <a:p>
              <a:pPr eaLnBrk="1" hangingPunct="1">
                <a:buSzPts val="1100"/>
              </a:pPr>
              <a:endParaRPr lang="ru-RU" sz="1300">
                <a:solidFill>
                  <a:srgbClr val="3A3838"/>
                </a:solidFill>
                <a:latin typeface="Open Sans" charset="0"/>
                <a:sym typeface="Open Sans" charset="0"/>
              </a:endParaRPr>
            </a:p>
          </p:txBody>
        </p:sp>
      </p:grpSp>
      <p:pic>
        <p:nvPicPr>
          <p:cNvPr id="3085" name="Google Shape;129;p1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8607425"/>
            <a:ext cx="1071563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Google Shape;112;p1"/>
          <p:cNvSpPr>
            <a:spLocks noChangeArrowheads="1"/>
          </p:cNvSpPr>
          <p:nvPr/>
        </p:nvSpPr>
        <p:spPr bwMode="auto">
          <a:xfrm>
            <a:off x="492125" y="5510213"/>
            <a:ext cx="1223963" cy="449262"/>
          </a:xfrm>
          <a:prstGeom prst="roundRect">
            <a:avLst>
              <a:gd name="adj" fmla="val 50000"/>
            </a:avLst>
          </a:prstGeom>
          <a:solidFill>
            <a:srgbClr val="FCB8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300"/>
            </a:pPr>
            <a:r>
              <a:rPr lang="ru-RU" sz="1300" b="1">
                <a:latin typeface="Open Sans" charset="0"/>
                <a:sym typeface="Open Sans" charset="0"/>
              </a:rPr>
              <a:t>Задание 1</a:t>
            </a:r>
          </a:p>
        </p:txBody>
      </p:sp>
      <p:sp>
        <p:nvSpPr>
          <p:cNvPr id="3087" name="TextBox 2"/>
          <p:cNvSpPr txBox="1">
            <a:spLocks noChangeArrowheads="1"/>
          </p:cNvSpPr>
          <p:nvPr/>
        </p:nvSpPr>
        <p:spPr bwMode="auto">
          <a:xfrm>
            <a:off x="479425" y="6078538"/>
            <a:ext cx="2679700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/>
            <a:r>
              <a:rPr lang="ru-RU"/>
              <a:t>Почему я хочу научится вязать туристические узлы: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  <a:p>
            <a:pPr eaLnBrk="1" hangingPunct="1"/>
            <a:r>
              <a:rPr lang="ru-RU"/>
              <a:t>_________________________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Google Shape;134;g1e5ee755756_0_126"/>
          <p:cNvSpPr>
            <a:spLocks noChangeArrowheads="1"/>
          </p:cNvSpPr>
          <p:nvPr/>
        </p:nvSpPr>
        <p:spPr bwMode="auto">
          <a:xfrm rot="10800000">
            <a:off x="38100" y="47625"/>
            <a:ext cx="6781800" cy="9810750"/>
          </a:xfrm>
          <a:prstGeom prst="roundRect">
            <a:avLst>
              <a:gd name="adj" fmla="val 2917"/>
            </a:avLst>
          </a:prstGeom>
          <a:noFill/>
          <a:ln w="76200">
            <a:solidFill>
              <a:srgbClr val="57A216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/>
          </a:p>
        </p:txBody>
      </p:sp>
      <p:pic>
        <p:nvPicPr>
          <p:cNvPr id="5123" name="Google Shape;135;g1e5ee755756_0_12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550400"/>
            <a:ext cx="158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4" name="Google Shape;136;g1e5ee755756_0_126"/>
          <p:cNvGrpSpPr>
            <a:grpSpLocks/>
          </p:cNvGrpSpPr>
          <p:nvPr/>
        </p:nvGrpSpPr>
        <p:grpSpPr bwMode="auto">
          <a:xfrm>
            <a:off x="315913" y="4098925"/>
            <a:ext cx="6226175" cy="5349875"/>
            <a:chOff x="316350" y="4509114"/>
            <a:chExt cx="6225300" cy="4962600"/>
          </a:xfrm>
        </p:grpSpPr>
        <p:sp>
          <p:nvSpPr>
            <p:cNvPr id="137" name="Google Shape;137;g1e5ee755756_0_126"/>
            <p:cNvSpPr/>
            <p:nvPr/>
          </p:nvSpPr>
          <p:spPr>
            <a:xfrm>
              <a:off x="316350" y="4509114"/>
              <a:ext cx="6225300" cy="4962600"/>
            </a:xfrm>
            <a:prstGeom prst="roundRect">
              <a:avLst>
                <a:gd name="adj" fmla="val 7333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3" name="Google Shape;138;g1e5ee755756_0_126"/>
            <p:cNvSpPr txBox="1">
              <a:spLocks noChangeArrowheads="1"/>
            </p:cNvSpPr>
            <p:nvPr/>
          </p:nvSpPr>
          <p:spPr bwMode="auto">
            <a:xfrm>
              <a:off x="1799450" y="4782725"/>
              <a:ext cx="4305300" cy="27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Распредели</a:t>
              </a:r>
            </a:p>
          </p:txBody>
        </p:sp>
        <p:sp>
          <p:nvSpPr>
            <p:cNvPr id="5174" name="Google Shape;139;g1e5ee755756_0_126"/>
            <p:cNvSpPr>
              <a:spLocks noChangeArrowheads="1"/>
            </p:cNvSpPr>
            <p:nvPr/>
          </p:nvSpPr>
          <p:spPr bwMode="auto">
            <a:xfrm>
              <a:off x="500625" y="4704125"/>
              <a:ext cx="1222800" cy="449700"/>
            </a:xfrm>
            <a:prstGeom prst="roundRect">
              <a:avLst>
                <a:gd name="adj" fmla="val 50000"/>
              </a:avLst>
            </a:prstGeom>
            <a:solidFill>
              <a:srgbClr val="FCB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r>
                <a:rPr lang="ru-RU" sz="1300" b="1">
                  <a:latin typeface="Open Sans" charset="0"/>
                  <a:sym typeface="Open Sans" charset="0"/>
                </a:rPr>
                <a:t>Задание 4</a:t>
              </a:r>
            </a:p>
          </p:txBody>
        </p:sp>
        <p:sp>
          <p:nvSpPr>
            <p:cNvPr id="5175" name="Google Shape;140;g1e5ee755756_0_126"/>
            <p:cNvSpPr txBox="1">
              <a:spLocks noChangeArrowheads="1"/>
            </p:cNvSpPr>
            <p:nvPr/>
          </p:nvSpPr>
          <p:spPr bwMode="auto">
            <a:xfrm>
              <a:off x="618350" y="5292275"/>
              <a:ext cx="5624400" cy="456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Ветряной, кривой, прямой, шкотовый, ящерный, змеиный, академический, студенческий, верандовый, беседочный </a:t>
              </a:r>
            </a:p>
          </p:txBody>
        </p:sp>
      </p:grpSp>
      <p:sp>
        <p:nvSpPr>
          <p:cNvPr id="5125" name="Google Shape;141;g1e5ee755756_0_126"/>
          <p:cNvSpPr txBox="1">
            <a:spLocks noChangeArrowheads="1"/>
          </p:cNvSpPr>
          <p:nvPr/>
        </p:nvSpPr>
        <p:spPr bwMode="auto">
          <a:xfrm>
            <a:off x="6469063" y="9515475"/>
            <a:ext cx="249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 b="1">
                <a:solidFill>
                  <a:srgbClr val="262626"/>
                </a:solidFill>
                <a:latin typeface="Open Sans" charset="0"/>
                <a:sym typeface="Open Sans" charset="0"/>
              </a:rPr>
              <a:t>2</a:t>
            </a:r>
          </a:p>
        </p:txBody>
      </p:sp>
      <p:sp>
        <p:nvSpPr>
          <p:cNvPr id="5126" name="Google Shape;142;g1e5ee755756_0_126"/>
          <p:cNvSpPr txBox="1">
            <a:spLocks noChangeArrowheads="1"/>
          </p:cNvSpPr>
          <p:nvPr/>
        </p:nvSpPr>
        <p:spPr bwMode="auto">
          <a:xfrm>
            <a:off x="150813" y="215900"/>
            <a:ext cx="65674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>
                <a:latin typeface="Open Sans Medium" charset="0"/>
                <a:sym typeface="Open Sans Medium" charset="0"/>
              </a:rPr>
              <a:t>Фамилия Имя ________________________________ Класс _____________  Дата ____________________</a:t>
            </a:r>
          </a:p>
        </p:txBody>
      </p:sp>
      <p:graphicFrame>
        <p:nvGraphicFramePr>
          <p:cNvPr id="143" name="Google Shape;143;g1e5ee755756_0_126"/>
          <p:cNvGraphicFramePr>
            <a:graphicFrameLocks noGrp="1"/>
          </p:cNvGraphicFramePr>
          <p:nvPr/>
        </p:nvGraphicFramePr>
        <p:xfrm>
          <a:off x="558800" y="6000750"/>
          <a:ext cx="5740400" cy="3170240"/>
        </p:xfrm>
        <a:graphic>
          <a:graphicData uri="http://schemas.openxmlformats.org/drawingml/2006/table">
            <a:tbl>
              <a:tblPr/>
              <a:tblGrid>
                <a:gridCol w="287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Узлы</a:t>
                      </a: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rPr>
                        <a:t>Другое</a:t>
                      </a: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80"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1pPr>
                      <a:lvl2pPr marL="742950" indent="-28575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2pPr>
                      <a:lvl3pPr marL="11430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3pPr>
                      <a:lvl4pPr marL="16002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4pPr>
                      <a:lvl5pPr marL="2057400" indent="-228600"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ts val="1400"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a:txBody>
                  <a:tcPr marL="91425" marR="91425" marT="91441" marB="91441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5156" name="Google Shape;144;g1e5ee755756_0_126"/>
          <p:cNvGrpSpPr>
            <a:grpSpLocks/>
          </p:cNvGrpSpPr>
          <p:nvPr/>
        </p:nvGrpSpPr>
        <p:grpSpPr bwMode="auto">
          <a:xfrm>
            <a:off x="315913" y="784225"/>
            <a:ext cx="6226175" cy="3124200"/>
            <a:chOff x="316350" y="784850"/>
            <a:chExt cx="6225300" cy="3124200"/>
          </a:xfrm>
        </p:grpSpPr>
        <p:sp>
          <p:nvSpPr>
            <p:cNvPr id="145" name="Google Shape;145;g1e5ee755756_0_126"/>
            <p:cNvSpPr/>
            <p:nvPr/>
          </p:nvSpPr>
          <p:spPr>
            <a:xfrm>
              <a:off x="316350" y="784850"/>
              <a:ext cx="6225300" cy="3124200"/>
            </a:xfrm>
            <a:prstGeom prst="roundRect">
              <a:avLst>
                <a:gd name="adj" fmla="val 7333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1" name="Google Shape;146;g1e5ee755756_0_126"/>
            <p:cNvSpPr txBox="1">
              <a:spLocks noChangeArrowheads="1"/>
            </p:cNvSpPr>
            <p:nvPr/>
          </p:nvSpPr>
          <p:spPr bwMode="auto">
            <a:xfrm>
              <a:off x="1799450" y="1058450"/>
              <a:ext cx="43053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Подпиши названия!</a:t>
              </a:r>
            </a:p>
          </p:txBody>
        </p:sp>
        <p:sp>
          <p:nvSpPr>
            <p:cNvPr id="5162" name="Google Shape;147;g1e5ee755756_0_126"/>
            <p:cNvSpPr>
              <a:spLocks noChangeArrowheads="1"/>
            </p:cNvSpPr>
            <p:nvPr/>
          </p:nvSpPr>
          <p:spPr bwMode="auto">
            <a:xfrm>
              <a:off x="500625" y="979850"/>
              <a:ext cx="1222800" cy="449700"/>
            </a:xfrm>
            <a:prstGeom prst="roundRect">
              <a:avLst>
                <a:gd name="adj" fmla="val 50000"/>
              </a:avLst>
            </a:prstGeom>
            <a:solidFill>
              <a:srgbClr val="FCB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r>
                <a:rPr lang="ru-RU" sz="1300" b="1">
                  <a:latin typeface="Open Sans" charset="0"/>
                  <a:sym typeface="Open Sans" charset="0"/>
                </a:rPr>
                <a:t>Задание 3</a:t>
              </a:r>
            </a:p>
          </p:txBody>
        </p:sp>
        <p:sp>
          <p:nvSpPr>
            <p:cNvPr id="5163" name="Google Shape;148;g1e5ee755756_0_126"/>
            <p:cNvSpPr>
              <a:spLocks noChangeArrowheads="1"/>
            </p:cNvSpPr>
            <p:nvPr/>
          </p:nvSpPr>
          <p:spPr bwMode="auto">
            <a:xfrm>
              <a:off x="500625" y="1637925"/>
              <a:ext cx="1730100" cy="1120800"/>
            </a:xfrm>
            <a:prstGeom prst="roundRect">
              <a:avLst>
                <a:gd name="adj" fmla="val 7912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endParaRPr lang="ru-RU" sz="1300">
                <a:latin typeface="Open Sans" charset="0"/>
                <a:sym typeface="Open Sans" charset="0"/>
              </a:endParaRPr>
            </a:p>
          </p:txBody>
        </p:sp>
        <p:cxnSp>
          <p:nvCxnSpPr>
            <p:cNvPr id="5164" name="Google Shape;149;g1e5ee755756_0_126"/>
            <p:cNvCxnSpPr>
              <a:cxnSpLocks noChangeShapeType="1"/>
            </p:cNvCxnSpPr>
            <p:nvPr/>
          </p:nvCxnSpPr>
          <p:spPr bwMode="auto">
            <a:xfrm>
              <a:off x="500625" y="3175625"/>
              <a:ext cx="1711200" cy="0"/>
            </a:xfrm>
            <a:prstGeom prst="straightConnector1">
              <a:avLst/>
            </a:prstGeom>
            <a:noFill/>
            <a:ln w="9525">
              <a:solidFill>
                <a:srgbClr val="43434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65" name="Google Shape;150;g1e5ee755756_0_126"/>
            <p:cNvSpPr>
              <a:spLocks noChangeArrowheads="1"/>
            </p:cNvSpPr>
            <p:nvPr/>
          </p:nvSpPr>
          <p:spPr bwMode="auto">
            <a:xfrm>
              <a:off x="2553613" y="1637925"/>
              <a:ext cx="1730100" cy="1120800"/>
            </a:xfrm>
            <a:prstGeom prst="roundRect">
              <a:avLst>
                <a:gd name="adj" fmla="val 7912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endParaRPr lang="ru-RU" sz="1300">
                <a:latin typeface="Open Sans" charset="0"/>
                <a:sym typeface="Open Sans" charset="0"/>
              </a:endParaRPr>
            </a:p>
          </p:txBody>
        </p:sp>
        <p:sp>
          <p:nvSpPr>
            <p:cNvPr id="5166" name="Google Shape;151;g1e5ee755756_0_126"/>
            <p:cNvSpPr>
              <a:spLocks noChangeArrowheads="1"/>
            </p:cNvSpPr>
            <p:nvPr/>
          </p:nvSpPr>
          <p:spPr bwMode="auto">
            <a:xfrm>
              <a:off x="4606600" y="1637925"/>
              <a:ext cx="1730100" cy="1120800"/>
            </a:xfrm>
            <a:prstGeom prst="roundRect">
              <a:avLst>
                <a:gd name="adj" fmla="val 7912"/>
              </a:avLst>
            </a:prstGeom>
            <a:noFill/>
            <a:ln w="19050">
              <a:solidFill>
                <a:srgbClr val="57A216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endParaRPr lang="ru-RU" sz="1300">
                <a:latin typeface="Open Sans" charset="0"/>
                <a:sym typeface="Open Sans" charset="0"/>
              </a:endParaRPr>
            </a:p>
          </p:txBody>
        </p:sp>
        <p:cxnSp>
          <p:nvCxnSpPr>
            <p:cNvPr id="5167" name="Google Shape;152;g1e5ee755756_0_126"/>
            <p:cNvCxnSpPr>
              <a:cxnSpLocks noChangeShapeType="1"/>
            </p:cNvCxnSpPr>
            <p:nvPr/>
          </p:nvCxnSpPr>
          <p:spPr bwMode="auto">
            <a:xfrm>
              <a:off x="485850" y="3537575"/>
              <a:ext cx="1711200" cy="0"/>
            </a:xfrm>
            <a:prstGeom prst="straightConnector1">
              <a:avLst/>
            </a:prstGeom>
            <a:noFill/>
            <a:ln w="9525">
              <a:solidFill>
                <a:srgbClr val="43434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8" name="Google Shape;153;g1e5ee755756_0_126"/>
            <p:cNvCxnSpPr>
              <a:cxnSpLocks noChangeShapeType="1"/>
            </p:cNvCxnSpPr>
            <p:nvPr/>
          </p:nvCxnSpPr>
          <p:spPr bwMode="auto">
            <a:xfrm>
              <a:off x="2570463" y="3175625"/>
              <a:ext cx="1711200" cy="0"/>
            </a:xfrm>
            <a:prstGeom prst="straightConnector1">
              <a:avLst/>
            </a:prstGeom>
            <a:noFill/>
            <a:ln w="9525">
              <a:solidFill>
                <a:srgbClr val="43434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9" name="Google Shape;154;g1e5ee755756_0_126"/>
            <p:cNvCxnSpPr>
              <a:cxnSpLocks noChangeShapeType="1"/>
            </p:cNvCxnSpPr>
            <p:nvPr/>
          </p:nvCxnSpPr>
          <p:spPr bwMode="auto">
            <a:xfrm>
              <a:off x="2555688" y="3537575"/>
              <a:ext cx="1711200" cy="0"/>
            </a:xfrm>
            <a:prstGeom prst="straightConnector1">
              <a:avLst/>
            </a:prstGeom>
            <a:noFill/>
            <a:ln w="9525">
              <a:solidFill>
                <a:srgbClr val="43434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0" name="Google Shape;155;g1e5ee755756_0_126"/>
            <p:cNvCxnSpPr>
              <a:cxnSpLocks noChangeShapeType="1"/>
            </p:cNvCxnSpPr>
            <p:nvPr/>
          </p:nvCxnSpPr>
          <p:spPr bwMode="auto">
            <a:xfrm>
              <a:off x="4640313" y="3175625"/>
              <a:ext cx="1711200" cy="0"/>
            </a:xfrm>
            <a:prstGeom prst="straightConnector1">
              <a:avLst/>
            </a:prstGeom>
            <a:noFill/>
            <a:ln w="9525">
              <a:solidFill>
                <a:srgbClr val="43434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71" name="Google Shape;156;g1e5ee755756_0_126"/>
            <p:cNvCxnSpPr>
              <a:cxnSpLocks noChangeShapeType="1"/>
            </p:cNvCxnSpPr>
            <p:nvPr/>
          </p:nvCxnSpPr>
          <p:spPr bwMode="auto">
            <a:xfrm>
              <a:off x="4625538" y="3537575"/>
              <a:ext cx="1711200" cy="0"/>
            </a:xfrm>
            <a:prstGeom prst="straightConnector1">
              <a:avLst/>
            </a:prstGeom>
            <a:noFill/>
            <a:ln w="9525">
              <a:solidFill>
                <a:srgbClr val="434343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5157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13" y="1685925"/>
            <a:ext cx="8493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8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701800"/>
            <a:ext cx="9525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59" name="Рисунок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850" y="1709738"/>
            <a:ext cx="120491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Google Shape;161;g1e5ee755756_0_196"/>
          <p:cNvSpPr>
            <a:spLocks noChangeArrowheads="1"/>
          </p:cNvSpPr>
          <p:nvPr/>
        </p:nvSpPr>
        <p:spPr bwMode="auto">
          <a:xfrm rot="10800000">
            <a:off x="38100" y="47625"/>
            <a:ext cx="6781800" cy="9810750"/>
          </a:xfrm>
          <a:prstGeom prst="roundRect">
            <a:avLst>
              <a:gd name="adj" fmla="val 2917"/>
            </a:avLst>
          </a:prstGeom>
          <a:noFill/>
          <a:ln w="76200">
            <a:solidFill>
              <a:srgbClr val="57A216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/>
          </a:p>
        </p:txBody>
      </p:sp>
      <p:pic>
        <p:nvPicPr>
          <p:cNvPr id="7171" name="Google Shape;162;g1e5ee755756_0_196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550400"/>
            <a:ext cx="158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Google Shape;163;g1e5ee755756_0_196"/>
          <p:cNvSpPr>
            <a:spLocks noChangeArrowheads="1"/>
          </p:cNvSpPr>
          <p:nvPr/>
        </p:nvSpPr>
        <p:spPr bwMode="auto">
          <a:xfrm>
            <a:off x="315913" y="8469313"/>
            <a:ext cx="6226175" cy="1001712"/>
          </a:xfrm>
          <a:prstGeom prst="roundRect">
            <a:avLst>
              <a:gd name="adj" fmla="val 7333"/>
            </a:avLst>
          </a:prstGeom>
          <a:noFill/>
          <a:ln w="28575">
            <a:solidFill>
              <a:srgbClr val="FCB82E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45700" rIns="91425" bIns="45700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1800"/>
            </a:pPr>
            <a:endParaRPr lang="ru-RU" sz="180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3" name="Google Shape;164;g1e5ee755756_0_196"/>
          <p:cNvSpPr txBox="1">
            <a:spLocks noChangeArrowheads="1"/>
          </p:cNvSpPr>
          <p:nvPr/>
        </p:nvSpPr>
        <p:spPr bwMode="auto">
          <a:xfrm>
            <a:off x="6469063" y="9515475"/>
            <a:ext cx="249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 b="1">
                <a:solidFill>
                  <a:srgbClr val="262626"/>
                </a:solidFill>
                <a:latin typeface="Open Sans" charset="0"/>
                <a:sym typeface="Open Sans" charset="0"/>
              </a:rPr>
              <a:t>3</a:t>
            </a:r>
          </a:p>
        </p:txBody>
      </p:sp>
      <p:sp>
        <p:nvSpPr>
          <p:cNvPr id="7174" name="Google Shape;165;g1e5ee755756_0_196"/>
          <p:cNvSpPr txBox="1">
            <a:spLocks noChangeArrowheads="1"/>
          </p:cNvSpPr>
          <p:nvPr/>
        </p:nvSpPr>
        <p:spPr bwMode="auto">
          <a:xfrm>
            <a:off x="150813" y="215900"/>
            <a:ext cx="65674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>
                <a:latin typeface="Open Sans Medium" charset="0"/>
                <a:sym typeface="Open Sans Medium" charset="0"/>
              </a:rPr>
              <a:t>Фамилия Имя ________________________________ Класс _____________  Дата ____________________</a:t>
            </a:r>
          </a:p>
        </p:txBody>
      </p:sp>
      <p:grpSp>
        <p:nvGrpSpPr>
          <p:cNvPr id="7175" name="Google Shape;166;g1e5ee755756_0_196"/>
          <p:cNvGrpSpPr>
            <a:grpSpLocks/>
          </p:cNvGrpSpPr>
          <p:nvPr/>
        </p:nvGrpSpPr>
        <p:grpSpPr bwMode="auto">
          <a:xfrm>
            <a:off x="315913" y="5241925"/>
            <a:ext cx="6226175" cy="3027363"/>
            <a:chOff x="316350" y="5290175"/>
            <a:chExt cx="6225300" cy="3027000"/>
          </a:xfrm>
        </p:grpSpPr>
        <p:sp>
          <p:nvSpPr>
            <p:cNvPr id="167" name="Google Shape;167;g1e5ee755756_0_196"/>
            <p:cNvSpPr/>
            <p:nvPr/>
          </p:nvSpPr>
          <p:spPr>
            <a:xfrm>
              <a:off x="316350" y="5290175"/>
              <a:ext cx="6225300" cy="3027000"/>
            </a:xfrm>
            <a:prstGeom prst="roundRect">
              <a:avLst>
                <a:gd name="adj" fmla="val 7333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2" name="Google Shape;168;g1e5ee755756_0_196"/>
            <p:cNvSpPr txBox="1">
              <a:spLocks noChangeArrowheads="1"/>
            </p:cNvSpPr>
            <p:nvPr/>
          </p:nvSpPr>
          <p:spPr bwMode="auto">
            <a:xfrm>
              <a:off x="1818500" y="5482775"/>
              <a:ext cx="4305300" cy="492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Нарисуй схему вязки любого запомнившегося тебе узла!</a:t>
              </a:r>
            </a:p>
          </p:txBody>
        </p:sp>
        <p:sp>
          <p:nvSpPr>
            <p:cNvPr id="7213" name="Google Shape;169;g1e5ee755756_0_196"/>
            <p:cNvSpPr>
              <a:spLocks noChangeArrowheads="1"/>
            </p:cNvSpPr>
            <p:nvPr/>
          </p:nvSpPr>
          <p:spPr bwMode="auto">
            <a:xfrm>
              <a:off x="519675" y="5504225"/>
              <a:ext cx="1222800" cy="449700"/>
            </a:xfrm>
            <a:prstGeom prst="roundRect">
              <a:avLst>
                <a:gd name="adj" fmla="val 50000"/>
              </a:avLst>
            </a:prstGeom>
            <a:solidFill>
              <a:srgbClr val="FCB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r>
                <a:rPr lang="ru-RU" sz="1300" b="1">
                  <a:latin typeface="Open Sans" charset="0"/>
                  <a:sym typeface="Open Sans" charset="0"/>
                </a:rPr>
                <a:t>Задание 6</a:t>
              </a:r>
            </a:p>
          </p:txBody>
        </p:sp>
      </p:grpSp>
      <p:sp>
        <p:nvSpPr>
          <p:cNvPr id="7176" name="Google Shape;175;g1e5ee755756_0_196"/>
          <p:cNvSpPr txBox="1">
            <a:spLocks noChangeArrowheads="1"/>
          </p:cNvSpPr>
          <p:nvPr/>
        </p:nvSpPr>
        <p:spPr bwMode="auto">
          <a:xfrm>
            <a:off x="363538" y="8621713"/>
            <a:ext cx="2111375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На уроке я узнал(а):</a:t>
            </a:r>
          </a:p>
        </p:txBody>
      </p:sp>
      <p:sp>
        <p:nvSpPr>
          <p:cNvPr id="7177" name="Google Shape;176;g1e5ee755756_0_196"/>
          <p:cNvSpPr txBox="1">
            <a:spLocks noChangeArrowheads="1"/>
          </p:cNvSpPr>
          <p:nvPr/>
        </p:nvSpPr>
        <p:spPr bwMode="auto">
          <a:xfrm>
            <a:off x="363538" y="9067800"/>
            <a:ext cx="27622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Мне понравилось задание:</a:t>
            </a:r>
          </a:p>
        </p:txBody>
      </p:sp>
      <p:sp>
        <p:nvSpPr>
          <p:cNvPr id="7178" name="Google Shape;177;g1e5ee755756_0_196"/>
          <p:cNvSpPr txBox="1">
            <a:spLocks noChangeArrowheads="1"/>
          </p:cNvSpPr>
          <p:nvPr/>
        </p:nvSpPr>
        <p:spPr bwMode="auto">
          <a:xfrm>
            <a:off x="3551238" y="8867775"/>
            <a:ext cx="24257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Самым сложным мне показалось задание:</a:t>
            </a:r>
          </a:p>
        </p:txBody>
      </p:sp>
      <p:cxnSp>
        <p:nvCxnSpPr>
          <p:cNvPr id="7179" name="Google Shape;178;g1e5ee755756_0_196"/>
          <p:cNvCxnSpPr>
            <a:cxnSpLocks noChangeShapeType="1"/>
          </p:cNvCxnSpPr>
          <p:nvPr/>
        </p:nvCxnSpPr>
        <p:spPr bwMode="auto">
          <a:xfrm>
            <a:off x="2270125" y="8823325"/>
            <a:ext cx="4103688" cy="0"/>
          </a:xfrm>
          <a:prstGeom prst="straightConnector1">
            <a:avLst/>
          </a:prstGeom>
          <a:noFill/>
          <a:ln w="9525">
            <a:solidFill>
              <a:srgbClr val="43434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0" name="Google Shape;179;g1e5ee755756_0_196"/>
          <p:cNvCxnSpPr>
            <a:cxnSpLocks noChangeShapeType="1"/>
          </p:cNvCxnSpPr>
          <p:nvPr/>
        </p:nvCxnSpPr>
        <p:spPr bwMode="auto">
          <a:xfrm>
            <a:off x="2890838" y="9286875"/>
            <a:ext cx="622300" cy="0"/>
          </a:xfrm>
          <a:prstGeom prst="straightConnector1">
            <a:avLst/>
          </a:prstGeom>
          <a:noFill/>
          <a:ln w="9525">
            <a:solidFill>
              <a:srgbClr val="43434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81" name="Google Shape;180;g1e5ee755756_0_196"/>
          <p:cNvCxnSpPr>
            <a:cxnSpLocks noChangeShapeType="1"/>
          </p:cNvCxnSpPr>
          <p:nvPr/>
        </p:nvCxnSpPr>
        <p:spPr bwMode="auto">
          <a:xfrm>
            <a:off x="5614988" y="9286875"/>
            <a:ext cx="777875" cy="0"/>
          </a:xfrm>
          <a:prstGeom prst="straightConnector1">
            <a:avLst/>
          </a:prstGeom>
          <a:noFill/>
          <a:ln w="9525">
            <a:solidFill>
              <a:srgbClr val="434343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182" name="Google Shape;181;g1e5ee755756_0_196"/>
          <p:cNvGrpSpPr>
            <a:grpSpLocks/>
          </p:cNvGrpSpPr>
          <p:nvPr/>
        </p:nvGrpSpPr>
        <p:grpSpPr bwMode="auto">
          <a:xfrm>
            <a:off x="315913" y="736600"/>
            <a:ext cx="6226175" cy="4268788"/>
            <a:chOff x="316350" y="737225"/>
            <a:chExt cx="6225300" cy="4268700"/>
          </a:xfrm>
        </p:grpSpPr>
        <p:sp>
          <p:nvSpPr>
            <p:cNvPr id="182" name="Google Shape;182;g1e5ee755756_0_196"/>
            <p:cNvSpPr/>
            <p:nvPr/>
          </p:nvSpPr>
          <p:spPr>
            <a:xfrm>
              <a:off x="316350" y="737225"/>
              <a:ext cx="6225300" cy="4268700"/>
            </a:xfrm>
            <a:prstGeom prst="roundRect">
              <a:avLst>
                <a:gd name="adj" fmla="val 7333"/>
              </a:avLst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lIns="91425" tIns="45700" rIns="91425" bIns="457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  <a:defRPr/>
              </a:pPr>
              <a:endParaRPr sz="180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1" name="Google Shape;183;g1e5ee755756_0_196"/>
            <p:cNvSpPr txBox="1">
              <a:spLocks noChangeArrowheads="1"/>
            </p:cNvSpPr>
            <p:nvPr/>
          </p:nvSpPr>
          <p:spPr bwMode="auto">
            <a:xfrm>
              <a:off x="1799450" y="1010825"/>
              <a:ext cx="43053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Вставь пропуски.</a:t>
              </a:r>
            </a:p>
          </p:txBody>
        </p:sp>
        <p:sp>
          <p:nvSpPr>
            <p:cNvPr id="7202" name="Google Shape;184;g1e5ee755756_0_196"/>
            <p:cNvSpPr>
              <a:spLocks noChangeArrowheads="1"/>
            </p:cNvSpPr>
            <p:nvPr/>
          </p:nvSpPr>
          <p:spPr bwMode="auto">
            <a:xfrm>
              <a:off x="500625" y="932225"/>
              <a:ext cx="1222800" cy="449700"/>
            </a:xfrm>
            <a:prstGeom prst="roundRect">
              <a:avLst>
                <a:gd name="adj" fmla="val 50000"/>
              </a:avLst>
            </a:prstGeom>
            <a:solidFill>
              <a:srgbClr val="FCB8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1425" tIns="91425" rIns="91425" bIns="91425" anchor="ctr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algn="ctr" eaLnBrk="1" hangingPunct="1">
                <a:buSzPts val="1300"/>
              </a:pPr>
              <a:r>
                <a:rPr lang="ru-RU" sz="1300" b="1">
                  <a:latin typeface="Open Sans" charset="0"/>
                  <a:sym typeface="Open Sans" charset="0"/>
                </a:rPr>
                <a:t>Задание 5</a:t>
              </a:r>
            </a:p>
          </p:txBody>
        </p:sp>
        <p:sp>
          <p:nvSpPr>
            <p:cNvPr id="7203" name="Google Shape;185;g1e5ee755756_0_196"/>
            <p:cNvSpPr txBox="1">
              <a:spLocks noChangeArrowheads="1"/>
            </p:cNvSpPr>
            <p:nvPr/>
          </p:nvSpPr>
          <p:spPr bwMode="auto">
            <a:xfrm>
              <a:off x="617933" y="1481748"/>
              <a:ext cx="2761862" cy="846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57A216"/>
                  </a:solidFill>
                  <a:latin typeface="Open Sans" charset="0"/>
                  <a:sym typeface="Open Sans" charset="0"/>
                </a:rPr>
                <a:t>1.</a:t>
              </a: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 </a:t>
              </a:r>
              <a:r>
                <a:rPr lang="ru-RU" sz="1200" b="1">
                  <a:ea typeface="Open Sans" charset="0"/>
                  <a:cs typeface="Calibri" panose="020F0502020204030204" pitchFamily="34" charset="0"/>
                </a:rPr>
                <a:t>У</a:t>
              </a:r>
              <a:r>
                <a:rPr lang="ru-RU" sz="1200" b="1">
                  <a:cs typeface="Calibri" panose="020F0502020204030204" pitchFamily="34" charset="0"/>
                </a:rPr>
                <a:t>зел ………., используют для соединения частей поврежденного каната, удлинения троса.</a:t>
              </a:r>
              <a:endParaRPr lang="ru-RU" sz="1200" b="1">
                <a:solidFill>
                  <a:srgbClr val="3A3838"/>
                </a:solidFill>
                <a:cs typeface="Calibri" panose="020F0502020204030204" pitchFamily="34" charset="0"/>
                <a:sym typeface="Open Sans" charset="0"/>
              </a:endParaRPr>
            </a:p>
          </p:txBody>
        </p:sp>
        <p:sp>
          <p:nvSpPr>
            <p:cNvPr id="186" name="Google Shape;186;g1e5ee755756_0_196"/>
            <p:cNvSpPr txBox="1"/>
            <p:nvPr/>
          </p:nvSpPr>
          <p:spPr>
            <a:xfrm>
              <a:off x="617933" y="2277068"/>
              <a:ext cx="2761862" cy="6619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lIns="91425" tIns="45700" rIns="91425" bIns="4570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  <a:defRPr/>
              </a:pPr>
              <a:r>
                <a:rPr lang="ru-RU" sz="1300" b="1" kern="0" dirty="0">
                  <a:solidFill>
                    <a:srgbClr val="57A216"/>
                  </a:solidFill>
                  <a:latin typeface="Open Sans"/>
                  <a:ea typeface="Open Sans"/>
                  <a:cs typeface="Open Sans"/>
                  <a:sym typeface="Open Sans"/>
                </a:rPr>
                <a:t>2.</a:t>
              </a:r>
              <a:r>
                <a:rPr lang="ru-RU" sz="1300" kern="0" dirty="0">
                  <a:solidFill>
                    <a:srgbClr val="3A3838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ru-RU" sz="1200" b="1" kern="0" dirty="0">
                  <a:latin typeface="+mj-lt"/>
                  <a:ea typeface="Open Sans"/>
                  <a:cs typeface="Calibri" panose="020F0502020204030204" pitchFamily="34" charset="0"/>
                  <a:sym typeface="Arial"/>
                </a:rPr>
                <a:t>Чтобы связать канат с веревкой, целесообразно применить ………………. узел</a:t>
              </a:r>
              <a:endParaRPr sz="1200" b="1" kern="0" dirty="0">
                <a:latin typeface="+mj-lt"/>
                <a:ea typeface="Open Sans"/>
                <a:cs typeface="Calibri" panose="020F0502020204030204" pitchFamily="34" charset="0"/>
                <a:sym typeface="Open Sans"/>
              </a:endParaRPr>
            </a:p>
          </p:txBody>
        </p:sp>
        <p:sp>
          <p:nvSpPr>
            <p:cNvPr id="187" name="Google Shape;187;g1e5ee755756_0_196"/>
            <p:cNvSpPr txBox="1"/>
            <p:nvPr/>
          </p:nvSpPr>
          <p:spPr>
            <a:xfrm>
              <a:off x="617933" y="3072390"/>
              <a:ext cx="2761862" cy="6619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lIns="91425" tIns="45700" rIns="91425" bIns="4570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  <a:defRPr/>
              </a:pPr>
              <a:r>
                <a:rPr lang="ru-RU" sz="1300" b="1" kern="0" dirty="0">
                  <a:solidFill>
                    <a:srgbClr val="57A216"/>
                  </a:solidFill>
                  <a:latin typeface="Open Sans"/>
                  <a:ea typeface="Open Sans"/>
                  <a:cs typeface="Open Sans"/>
                  <a:sym typeface="Open Sans"/>
                </a:rPr>
                <a:t>3.</a:t>
              </a:r>
              <a:r>
                <a:rPr lang="ru-RU" sz="1300" kern="0" dirty="0">
                  <a:solidFill>
                    <a:srgbClr val="3A3838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ru-RU" sz="1200" b="1" kern="0" dirty="0">
                  <a:latin typeface="+mj-lt"/>
                  <a:ea typeface="Open Sans"/>
                  <a:cs typeface="Calibri" panose="020F0502020204030204" pitchFamily="34" charset="0"/>
                  <a:sym typeface="Open Sans"/>
                </a:rPr>
                <a:t>………………… </a:t>
              </a:r>
              <a:r>
                <a:rPr lang="ru-RU" sz="1200" b="1" kern="0" dirty="0">
                  <a:latin typeface="+mj-lt"/>
                  <a:ea typeface="Open Sans"/>
                  <a:cs typeface="Calibri" panose="020F0502020204030204" pitchFamily="34" charset="0"/>
                  <a:sym typeface="Arial"/>
                </a:rPr>
                <a:t>надёжный и красивый узел, напоминающий по форме цифру</a:t>
              </a:r>
              <a:endParaRPr sz="1200" b="1" kern="0" dirty="0">
                <a:latin typeface="+mj-lt"/>
                <a:ea typeface="Open Sans"/>
                <a:cs typeface="Calibri" panose="020F0502020204030204" pitchFamily="34" charset="0"/>
                <a:sym typeface="Open Sans"/>
              </a:endParaRPr>
            </a:p>
          </p:txBody>
        </p:sp>
        <p:sp>
          <p:nvSpPr>
            <p:cNvPr id="188" name="Google Shape;188;g1e5ee755756_0_196"/>
            <p:cNvSpPr txBox="1"/>
            <p:nvPr/>
          </p:nvSpPr>
          <p:spPr>
            <a:xfrm>
              <a:off x="617933" y="3945497"/>
              <a:ext cx="2761862" cy="8461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lIns="91425" tIns="45700" rIns="91425" bIns="4570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  <a:defRPr/>
              </a:pPr>
              <a:r>
                <a:rPr lang="ru-RU" sz="1300" b="1" kern="0" dirty="0">
                  <a:solidFill>
                    <a:srgbClr val="57A216"/>
                  </a:solidFill>
                  <a:latin typeface="Open Sans"/>
                  <a:ea typeface="Open Sans"/>
                  <a:cs typeface="Open Sans"/>
                  <a:sym typeface="Open Sans"/>
                </a:rPr>
                <a:t>4.</a:t>
              </a:r>
              <a:r>
                <a:rPr lang="ru-RU" sz="1300" kern="0" dirty="0">
                  <a:solidFill>
                    <a:srgbClr val="3A3838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ru-RU" sz="1200" b="1" kern="0" dirty="0">
                  <a:latin typeface="+mj-lt"/>
                  <a:ea typeface="Open Sans"/>
                  <a:cs typeface="Calibri" panose="020F0502020204030204" pitchFamily="34" charset="0"/>
                  <a:sym typeface="Open Sans"/>
                </a:rPr>
                <a:t>……………….. узел завязывается практически со всеми туристическими узлами и служит «страховкой»</a:t>
              </a:r>
              <a:endParaRPr sz="1200" b="1" kern="0" dirty="0">
                <a:latin typeface="+mj-lt"/>
                <a:ea typeface="Open Sans"/>
                <a:cs typeface="Calibri" panose="020F0502020204030204" pitchFamily="34" charset="0"/>
                <a:sym typeface="Open Sans"/>
              </a:endParaRPr>
            </a:p>
          </p:txBody>
        </p:sp>
        <p:sp>
          <p:nvSpPr>
            <p:cNvPr id="189" name="Google Shape;189;g1e5ee755756_0_196"/>
            <p:cNvSpPr txBox="1"/>
            <p:nvPr/>
          </p:nvSpPr>
          <p:spPr>
            <a:xfrm>
              <a:off x="3514712" y="1481748"/>
              <a:ext cx="2679323" cy="2936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lIns="91425" tIns="45700" rIns="91425" bIns="45700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  <a:defRPr/>
              </a:pPr>
              <a:r>
                <a:rPr lang="ru-RU" sz="1300" b="1" kern="0" dirty="0">
                  <a:solidFill>
                    <a:srgbClr val="57A216"/>
                  </a:solidFill>
                  <a:latin typeface="Open Sans"/>
                  <a:ea typeface="Open Sans"/>
                  <a:cs typeface="Open Sans"/>
                  <a:sym typeface="Open Sans"/>
                </a:rPr>
                <a:t>A)</a:t>
              </a:r>
              <a:r>
                <a:rPr lang="ru-RU" sz="1300" kern="0" dirty="0">
                  <a:solidFill>
                    <a:srgbClr val="3A3838"/>
                  </a:solidFill>
                  <a:latin typeface="Open Sans"/>
                  <a:ea typeface="Open Sans"/>
                  <a:cs typeface="Open Sans"/>
                  <a:sym typeface="Open Sans"/>
                </a:rPr>
                <a:t> </a:t>
              </a:r>
              <a:r>
                <a:rPr lang="ru-RU" sz="1200" b="1" kern="0" dirty="0">
                  <a:latin typeface="+mj-lt"/>
                  <a:ea typeface="Open Sans"/>
                  <a:cs typeface="Calibri" panose="020F0502020204030204" pitchFamily="34" charset="0"/>
                  <a:sym typeface="Open Sans"/>
                </a:rPr>
                <a:t>Академический</a:t>
              </a:r>
              <a:endParaRPr sz="1200" b="1" kern="0" dirty="0">
                <a:latin typeface="+mj-lt"/>
                <a:ea typeface="Open Sans"/>
                <a:cs typeface="Calibri" panose="020F0502020204030204" pitchFamily="34" charset="0"/>
                <a:sym typeface="Open Sans"/>
              </a:endParaRPr>
            </a:p>
          </p:txBody>
        </p:sp>
        <p:sp>
          <p:nvSpPr>
            <p:cNvPr id="7208" name="Google Shape;190;g1e5ee755756_0_196"/>
            <p:cNvSpPr txBox="1">
              <a:spLocks noChangeArrowheads="1"/>
            </p:cNvSpPr>
            <p:nvPr/>
          </p:nvSpPr>
          <p:spPr bwMode="auto">
            <a:xfrm>
              <a:off x="3514712" y="1953225"/>
              <a:ext cx="2679323" cy="2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57A216"/>
                  </a:solidFill>
                  <a:latin typeface="Open Sans" charset="0"/>
                  <a:sym typeface="Open Sans" charset="0"/>
                </a:rPr>
                <a:t>Б)</a:t>
              </a: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 </a:t>
              </a:r>
              <a:r>
                <a:rPr lang="ru-RU" sz="1200" b="1">
                  <a:ea typeface="Open Sans" charset="0"/>
                  <a:cs typeface="Calibri" panose="020F0502020204030204" pitchFamily="34" charset="0"/>
                  <a:sym typeface="Open Sans" charset="0"/>
                </a:rPr>
                <a:t>Восьмерка</a:t>
              </a:r>
            </a:p>
          </p:txBody>
        </p:sp>
        <p:sp>
          <p:nvSpPr>
            <p:cNvPr id="7209" name="Google Shape;191;g1e5ee755756_0_196"/>
            <p:cNvSpPr txBox="1">
              <a:spLocks noChangeArrowheads="1"/>
            </p:cNvSpPr>
            <p:nvPr/>
          </p:nvSpPr>
          <p:spPr bwMode="auto">
            <a:xfrm>
              <a:off x="3513950" y="2425175"/>
              <a:ext cx="2679300" cy="29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57A216"/>
                  </a:solidFill>
                  <a:latin typeface="Open Sans" charset="0"/>
                  <a:sym typeface="Open Sans" charset="0"/>
                </a:rPr>
                <a:t>В)</a:t>
              </a: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 </a:t>
              </a:r>
              <a:r>
                <a:rPr lang="ru-RU" sz="1200" b="1">
                  <a:ea typeface="Open Sans" charset="0"/>
                  <a:cs typeface="Calibri" panose="020F0502020204030204" pitchFamily="34" charset="0"/>
                  <a:sym typeface="Open Sans" charset="0"/>
                </a:rPr>
                <a:t>Контрольный </a:t>
              </a:r>
            </a:p>
          </p:txBody>
        </p:sp>
        <p:sp>
          <p:nvSpPr>
            <p:cNvPr id="7210" name="Google Shape;192;g1e5ee755756_0_196"/>
            <p:cNvSpPr txBox="1">
              <a:spLocks noChangeArrowheads="1"/>
            </p:cNvSpPr>
            <p:nvPr/>
          </p:nvSpPr>
          <p:spPr bwMode="auto">
            <a:xfrm>
              <a:off x="3514712" y="2896180"/>
              <a:ext cx="2679323" cy="293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5" tIns="45700" rIns="91425" bIns="45700">
              <a:spAutoFit/>
            </a:bodyPr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eaLnBrk="1" hangingPunct="1">
                <a:buSzPts val="1100"/>
              </a:pPr>
              <a:r>
                <a:rPr lang="ru-RU" sz="1300" b="1">
                  <a:solidFill>
                    <a:srgbClr val="57A216"/>
                  </a:solidFill>
                  <a:latin typeface="Open Sans" charset="0"/>
                  <a:sym typeface="Open Sans" charset="0"/>
                </a:rPr>
                <a:t>Г)</a:t>
              </a:r>
              <a:r>
                <a:rPr lang="ru-RU" sz="1300">
                  <a:solidFill>
                    <a:srgbClr val="3A3838"/>
                  </a:solidFill>
                  <a:latin typeface="Open Sans" charset="0"/>
                  <a:sym typeface="Open Sans" charset="0"/>
                </a:rPr>
                <a:t> </a:t>
              </a:r>
              <a:r>
                <a:rPr lang="ru-RU" sz="1200" b="1">
                  <a:ea typeface="Open Sans" charset="0"/>
                  <a:cs typeface="Calibri" panose="020F0502020204030204" pitchFamily="34" charset="0"/>
                  <a:sym typeface="Open Sans" charset="0"/>
                </a:rPr>
                <a:t>Прямой </a:t>
              </a:r>
            </a:p>
          </p:txBody>
        </p:sp>
      </p:grpSp>
      <p:graphicFrame>
        <p:nvGraphicFramePr>
          <p:cNvPr id="193" name="Google Shape;193;g1e5ee755756_0_196"/>
          <p:cNvGraphicFramePr/>
          <p:nvPr/>
        </p:nvGraphicFramePr>
        <p:xfrm>
          <a:off x="3676650" y="3811588"/>
          <a:ext cx="2516188" cy="793750"/>
        </p:xfrm>
        <a:graphic>
          <a:graphicData uri="http://schemas.openxmlformats.org/drawingml/2006/table">
            <a:tbl>
              <a:tblPr>
                <a:noFill/>
                <a:tableStyleId>{4229B51C-8E75-41E9-A0B5-4E41D97B0981}</a:tableStyleId>
              </a:tblPr>
              <a:tblGrid>
                <a:gridCol w="629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0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90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solidFill>
                            <a:srgbClr val="57A216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</a:t>
                      </a: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solidFill>
                            <a:srgbClr val="57A216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solidFill>
                            <a:srgbClr val="57A216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ru-RU" sz="1400" b="1" u="none" strike="noStrike" cap="none">
                          <a:solidFill>
                            <a:srgbClr val="57A216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</a:t>
                      </a: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1" u="none" strike="noStrike" cap="none">
                        <a:solidFill>
                          <a:srgbClr val="57A216"/>
                        </a:solidFill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91410" marR="91410" marT="91578" marB="91578">
                    <a:lnL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43434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Google Shape;199;g1e5ee755756_0_284"/>
          <p:cNvSpPr>
            <a:spLocks noChangeArrowheads="1"/>
          </p:cNvSpPr>
          <p:nvPr/>
        </p:nvSpPr>
        <p:spPr bwMode="auto">
          <a:xfrm rot="10800000">
            <a:off x="38100" y="47625"/>
            <a:ext cx="6781800" cy="9810750"/>
          </a:xfrm>
          <a:prstGeom prst="roundRect">
            <a:avLst>
              <a:gd name="adj" fmla="val 2917"/>
            </a:avLst>
          </a:prstGeom>
          <a:noFill/>
          <a:ln w="76200">
            <a:solidFill>
              <a:srgbClr val="57A216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5" tIns="91425" rIns="91425" bIns="91425" anchor="ctr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400"/>
            </a:pPr>
            <a:endParaRPr lang="ru-RU"/>
          </a:p>
        </p:txBody>
      </p:sp>
      <p:pic>
        <p:nvPicPr>
          <p:cNvPr id="9219" name="Google Shape;200;g1e5ee755756_0_28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550400"/>
            <a:ext cx="1581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Google Shape;201;g1e5ee755756_0_284"/>
          <p:cNvSpPr txBox="1">
            <a:spLocks noChangeArrowheads="1"/>
          </p:cNvSpPr>
          <p:nvPr/>
        </p:nvSpPr>
        <p:spPr bwMode="auto">
          <a:xfrm>
            <a:off x="641350" y="196850"/>
            <a:ext cx="55753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SzPts val="2400"/>
            </a:pPr>
            <a:r>
              <a:rPr lang="ru-RU" sz="2600" b="1">
                <a:latin typeface="Open Sans" charset="0"/>
                <a:sym typeface="Open Sans" charset="0"/>
              </a:rPr>
              <a:t>Ответы</a:t>
            </a:r>
          </a:p>
        </p:txBody>
      </p:sp>
      <p:sp>
        <p:nvSpPr>
          <p:cNvPr id="9221" name="Google Shape;202;g1e5ee755756_0_284"/>
          <p:cNvSpPr txBox="1">
            <a:spLocks noChangeArrowheads="1"/>
          </p:cNvSpPr>
          <p:nvPr/>
        </p:nvSpPr>
        <p:spPr bwMode="auto">
          <a:xfrm>
            <a:off x="2801938" y="2489200"/>
            <a:ext cx="4095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2200"/>
            </a:pPr>
            <a:endParaRPr lang="ru-RU" sz="2200" b="1">
              <a:latin typeface="Open Sans" charset="0"/>
              <a:sym typeface="Open Sans" charset="0"/>
            </a:endParaRPr>
          </a:p>
        </p:txBody>
      </p:sp>
      <p:sp>
        <p:nvSpPr>
          <p:cNvPr id="9222" name="Google Shape;203;g1e5ee755756_0_284"/>
          <p:cNvSpPr txBox="1">
            <a:spLocks noChangeArrowheads="1"/>
          </p:cNvSpPr>
          <p:nvPr/>
        </p:nvSpPr>
        <p:spPr bwMode="auto">
          <a:xfrm>
            <a:off x="314325" y="911225"/>
            <a:ext cx="57912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Задание 2.</a:t>
            </a:r>
            <a:r>
              <a:rPr lang="ru-RU" sz="1300">
                <a:solidFill>
                  <a:srgbClr val="3A3838"/>
                </a:solidFill>
                <a:latin typeface="Open Sans" charset="0"/>
                <a:sym typeface="Open Sans" charset="0"/>
              </a:rPr>
              <a:t> Восьмерка, встречный, грейпвайн</a:t>
            </a:r>
          </a:p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Задание 3.</a:t>
            </a:r>
            <a:r>
              <a:rPr lang="ru-RU" sz="1300">
                <a:solidFill>
                  <a:srgbClr val="3A3838"/>
                </a:solidFill>
                <a:latin typeface="Open Sans" charset="0"/>
                <a:sym typeface="Open Sans" charset="0"/>
              </a:rPr>
              <a:t> Заячьи уши, булинь, австрийский проводник</a:t>
            </a:r>
          </a:p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Задание 4.</a:t>
            </a:r>
            <a:r>
              <a:rPr lang="ru-RU" sz="1300">
                <a:solidFill>
                  <a:srgbClr val="3A3838"/>
                </a:solidFill>
                <a:latin typeface="Open Sans" charset="0"/>
                <a:sym typeface="Open Sans" charset="0"/>
              </a:rPr>
              <a:t> Узлы: прямой, шкотовый, змеиный, академический беседочный</a:t>
            </a:r>
          </a:p>
          <a:p>
            <a:pPr eaLnBrk="1" hangingPunct="1">
              <a:buSzPts val="1100"/>
            </a:pPr>
            <a:r>
              <a:rPr lang="ru-RU" sz="1300" b="1">
                <a:solidFill>
                  <a:srgbClr val="3A3838"/>
                </a:solidFill>
                <a:latin typeface="Open Sans" charset="0"/>
                <a:sym typeface="Open Sans" charset="0"/>
              </a:rPr>
              <a:t>Задание 5.</a:t>
            </a:r>
            <a:r>
              <a:rPr lang="ru-RU" sz="1300">
                <a:solidFill>
                  <a:srgbClr val="3A3838"/>
                </a:solidFill>
                <a:latin typeface="Open Sans" charset="0"/>
                <a:sym typeface="Open Sans" charset="0"/>
              </a:rPr>
              <a:t> ГАБВ</a:t>
            </a:r>
          </a:p>
        </p:txBody>
      </p:sp>
      <p:sp>
        <p:nvSpPr>
          <p:cNvPr id="9223" name="Google Shape;204;g1e5ee755756_0_284"/>
          <p:cNvSpPr txBox="1">
            <a:spLocks noChangeArrowheads="1"/>
          </p:cNvSpPr>
          <p:nvPr/>
        </p:nvSpPr>
        <p:spPr bwMode="auto">
          <a:xfrm>
            <a:off x="6469063" y="9515475"/>
            <a:ext cx="249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eaLnBrk="1" hangingPunct="1">
              <a:buSzPts val="1200"/>
            </a:pPr>
            <a:r>
              <a:rPr lang="ru-RU" sz="1200" b="1">
                <a:solidFill>
                  <a:srgbClr val="262626"/>
                </a:solidFill>
                <a:latin typeface="Open Sans" charset="0"/>
                <a:sym typeface="Open Sans" charset="0"/>
              </a:rPr>
              <a:t>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295</Words>
  <Application>Microsoft Office PowerPoint</Application>
  <PresentationFormat>Лист A4 (210x297 мм)</PresentationFormat>
  <Paragraphs>67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Open Sans</vt:lpstr>
      <vt:lpstr>Calibri</vt:lpstr>
      <vt:lpstr>Arial</vt:lpstr>
      <vt:lpstr>Open Sans Medium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9</cp:revision>
  <dcterms:modified xsi:type="dcterms:W3CDTF">2024-11-02T06:16:21Z</dcterms:modified>
</cp:coreProperties>
</file>