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8" r:id="rId4"/>
    <p:sldId id="257" r:id="rId5"/>
    <p:sldId id="259" r:id="rId6"/>
    <p:sldId id="264" r:id="rId7"/>
    <p:sldId id="272" r:id="rId8"/>
    <p:sldId id="273" r:id="rId9"/>
    <p:sldId id="274" r:id="rId10"/>
    <p:sldId id="275" r:id="rId11"/>
    <p:sldId id="27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2" autoAdjust="0"/>
    <p:restoredTop sz="88235" autoAdjust="0"/>
  </p:normalViewPr>
  <p:slideViewPr>
    <p:cSldViewPr snapToGrid="0">
      <p:cViewPr varScale="1">
        <p:scale>
          <a:sx n="64" d="100"/>
          <a:sy n="64" d="100"/>
        </p:scale>
        <p:origin x="-7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39E3D-C9F4-4240-8E29-276853A891A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1746A-25E9-486E-9AA5-58A7E8A982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406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m8_gq4O-0&amp;list=PLkLwod_eIKOWGVF6ZpVbspMPAwfLnVg1w&amp;index=1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Смотрим мультфильм по ссылке </a:t>
            </a:r>
            <a:r>
              <a:rPr lang="ru-RU" dirty="0" smtClean="0">
                <a:hlinkClick r:id="rId3"/>
              </a:rPr>
              <a:t>Азбука денег тетушки Совы - Что такое деньги? (Уроки тетушки Совы) серия 1 - </a:t>
            </a:r>
            <a:r>
              <a:rPr lang="ru-RU" dirty="0" err="1" smtClean="0">
                <a:hlinkClick r:id="rId3"/>
              </a:rPr>
              <a:t>YouTube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746A-25E9-486E-9AA5-58A7E8A9821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877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746A-25E9-486E-9AA5-58A7E8A9821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759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1746A-25E9-486E-9AA5-58A7E8A9821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12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07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386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74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614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41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79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44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685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62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96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86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B43CD-6704-44AF-A33F-139100AA8AD5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6F91E-1186-4613-ACFE-DE3B2B1417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33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7224" y="5429543"/>
            <a:ext cx="4355071" cy="130914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Propisi" panose="02000508030000020003" pitchFamily="2" charset="0"/>
              </a:rPr>
              <a:t>Хитрова Галина Петровна </a:t>
            </a:r>
          </a:p>
          <a:p>
            <a:r>
              <a:rPr lang="ru-RU" b="1" dirty="0" smtClean="0">
                <a:latin typeface="Propisi" panose="02000508030000020003" pitchFamily="2" charset="0"/>
              </a:rPr>
              <a:t>учитель начальных классов </a:t>
            </a:r>
          </a:p>
          <a:p>
            <a:r>
              <a:rPr lang="ru-RU" b="1" dirty="0" smtClean="0">
                <a:latin typeface="Propisi" panose="02000508030000020003" pitchFamily="2" charset="0"/>
              </a:rPr>
              <a:t>МБОУ </a:t>
            </a:r>
            <a:r>
              <a:rPr lang="ru-RU" b="1" dirty="0" err="1" smtClean="0">
                <a:latin typeface="Propisi" panose="02000508030000020003" pitchFamily="2" charset="0"/>
              </a:rPr>
              <a:t>Отрадовской</a:t>
            </a:r>
            <a:r>
              <a:rPr lang="ru-RU" b="1" dirty="0" smtClean="0">
                <a:latin typeface="Propisi" panose="02000508030000020003" pitchFamily="2" charset="0"/>
              </a:rPr>
              <a:t> СОШ</a:t>
            </a:r>
            <a:endParaRPr lang="ru-RU" b="1" dirty="0" smtClean="0">
              <a:latin typeface="Propisi" panose="02000508030000020003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557" y="272729"/>
            <a:ext cx="10732958" cy="5183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6048" y="1472184"/>
            <a:ext cx="5202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Финансовая грамотность</a:t>
            </a:r>
          </a:p>
          <a:p>
            <a:endParaRPr lang="ru-RU" sz="3600" dirty="0">
              <a:solidFill>
                <a:schemeClr val="bg1"/>
              </a:solidFill>
            </a:endParaRPr>
          </a:p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       </a:t>
            </a:r>
            <a:r>
              <a:rPr lang="ru-RU" sz="4400" b="1" dirty="0" smtClean="0">
                <a:solidFill>
                  <a:schemeClr val="bg1"/>
                </a:solidFill>
              </a:rPr>
              <a:t>«Находчивый колобок»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78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240" y="694863"/>
            <a:ext cx="11499546" cy="5080904"/>
          </a:xfrm>
        </p:spPr>
      </p:pic>
    </p:spTree>
    <p:extLst>
      <p:ext uri="{BB962C8B-B14F-4D97-AF65-F5344CB8AC3E}">
        <p14:creationId xmlns:p14="http://schemas.microsoft.com/office/powerpoint/2010/main" xmlns="" val="13713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441" y="413974"/>
            <a:ext cx="11258760" cy="577848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510" y="1247680"/>
            <a:ext cx="773842" cy="960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7305" y="1247680"/>
            <a:ext cx="773842" cy="9605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0186" y="1270829"/>
            <a:ext cx="773842" cy="960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9329" y="1247680"/>
            <a:ext cx="773842" cy="960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3979" y="1270829"/>
            <a:ext cx="773842" cy="9605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2933" y="1282404"/>
            <a:ext cx="773842" cy="9605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6259" y="1247680"/>
            <a:ext cx="773842" cy="9605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5585" y="1219880"/>
            <a:ext cx="773842" cy="9605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4191" y="1219880"/>
            <a:ext cx="773842" cy="9605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2502" y="1275480"/>
            <a:ext cx="729050" cy="90498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25975" y="1088020"/>
            <a:ext cx="1987572" cy="14584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083027" y="969827"/>
            <a:ext cx="1987572" cy="156258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141734" y="1033489"/>
            <a:ext cx="1987572" cy="14584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81764" y="1033489"/>
            <a:ext cx="1987572" cy="14584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286358" y="998765"/>
            <a:ext cx="1987572" cy="1458410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850157" y="3472543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5 </a:t>
            </a:r>
            <a:r>
              <a:rPr lang="ru-RU" sz="44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кантиков.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19368" y="4943663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12 </a:t>
            </a:r>
            <a:r>
              <a:rPr lang="ru-RU" sz="3600" b="1" dirty="0">
                <a:solidFill>
                  <a:prstClr val="black"/>
                </a:solidFill>
                <a:latin typeface="Propisi" panose="02000508030000020003" pitchFamily="2" charset="0"/>
              </a:rPr>
              <a:t>+ </a:t>
            </a:r>
            <a:r>
              <a:rPr lang="ru-RU" sz="36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5 </a:t>
            </a:r>
            <a:r>
              <a:rPr lang="ru-RU" sz="3600" b="1" dirty="0">
                <a:solidFill>
                  <a:prstClr val="black"/>
                </a:solidFill>
                <a:latin typeface="Propisi" panose="02000508030000020003" pitchFamily="2" charset="0"/>
              </a:rPr>
              <a:t>=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23306" y="4897113"/>
            <a:ext cx="127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17 </a:t>
            </a:r>
            <a:r>
              <a:rPr lang="ru-RU" sz="4000" b="1" dirty="0">
                <a:solidFill>
                  <a:prstClr val="black"/>
                </a:solidFill>
                <a:latin typeface="Propisi" panose="02000508030000020003" pitchFamily="2" charset="0"/>
              </a:rPr>
              <a:t>(к.)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322338" y="5469563"/>
            <a:ext cx="248978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17 </a:t>
            </a:r>
            <a:r>
              <a:rPr lang="ru-RU" sz="4400" b="1" dirty="0">
                <a:solidFill>
                  <a:prstClr val="black"/>
                </a:solidFill>
                <a:latin typeface="Propisi" panose="02000508030000020003" pitchFamily="2" charset="0"/>
              </a:rPr>
              <a:t>кантиков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2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1272" y="1825625"/>
            <a:ext cx="9684327" cy="4351338"/>
          </a:xfrm>
        </p:spPr>
        <p:txBody>
          <a:bodyPr/>
          <a:lstStyle/>
          <a:p>
            <a:r>
              <a:rPr lang="ru-RU" b="1" dirty="0" smtClean="0"/>
              <a:t>Что нового узнали на уроке?</a:t>
            </a:r>
          </a:p>
          <a:p>
            <a:r>
              <a:rPr lang="ru-RU" b="1" dirty="0" smtClean="0"/>
              <a:t>Что было самым интересным?</a:t>
            </a:r>
          </a:p>
          <a:p>
            <a:r>
              <a:rPr lang="ru-RU" b="1" dirty="0" smtClean="0"/>
              <a:t>Что было трудным?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191" y="622660"/>
            <a:ext cx="4222173" cy="587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9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630" y="307914"/>
            <a:ext cx="8889358" cy="6124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99584" y="3369922"/>
            <a:ext cx="2078936" cy="29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34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презентации использованы: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Картинки из открытых интернет-источников;</a:t>
            </a:r>
          </a:p>
          <a:p>
            <a:r>
              <a:rPr lang="ru-RU" dirty="0" smtClean="0"/>
              <a:t>Материал мультфильма «Азбука денег тетушки Совы»;</a:t>
            </a:r>
          </a:p>
          <a:p>
            <a:r>
              <a:rPr lang="ru-RU" dirty="0" smtClean="0"/>
              <a:t>Материал УМК «Функциональная грамотность»  изд. «Планета» (Тренажер для школьников, 1 класс).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323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838" y="4053240"/>
            <a:ext cx="10515600" cy="66502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- </a:t>
            </a:r>
            <a:r>
              <a:rPr lang="ru-RU" b="1" dirty="0" smtClean="0">
                <a:solidFill>
                  <a:schemeClr val="accent5"/>
                </a:solidFill>
              </a:rPr>
              <a:t>Что такое «кантики»?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666" y="216414"/>
            <a:ext cx="11425119" cy="3670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838" y="4884517"/>
            <a:ext cx="9747608" cy="19495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5203" y="5041052"/>
            <a:ext cx="375060" cy="4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68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/>
                </a:solidFill>
              </a:rPr>
              <a:t>-А что такое деньги?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4239" y="1804209"/>
            <a:ext cx="8850382" cy="4971145"/>
          </a:xfrm>
        </p:spPr>
      </p:pic>
    </p:spTree>
    <p:extLst>
      <p:ext uri="{BB962C8B-B14F-4D97-AF65-F5344CB8AC3E}">
        <p14:creationId xmlns:p14="http://schemas.microsoft.com/office/powerpoint/2010/main" xmlns="" val="10450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362" y="260377"/>
            <a:ext cx="11280993" cy="616357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282896" y="3494563"/>
            <a:ext cx="1805651" cy="1863524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977096" y="3494563"/>
            <a:ext cx="1805651" cy="1863524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806468" y="3494563"/>
            <a:ext cx="1805651" cy="1863524"/>
          </a:xfrm>
          <a:prstGeom prst="ellipse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787886" y="6391156"/>
            <a:ext cx="1744394" cy="115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220654" y="6414304"/>
            <a:ext cx="1744394" cy="115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9282896" y="6402730"/>
            <a:ext cx="1744394" cy="1157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07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36" y="1130360"/>
            <a:ext cx="10940167" cy="3840965"/>
          </a:xfrm>
        </p:spPr>
      </p:pic>
      <p:sp>
        <p:nvSpPr>
          <p:cNvPr id="6" name="TextBox 5"/>
          <p:cNvSpPr txBox="1"/>
          <p:nvPr/>
        </p:nvSpPr>
        <p:spPr>
          <a:xfrm>
            <a:off x="902825" y="1682274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3 + 2 + 3 =</a:t>
            </a:r>
            <a:endParaRPr lang="ru-RU" sz="4000" b="1" dirty="0">
              <a:latin typeface="Propisi" panose="02000508030000020003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8114" y="1682274"/>
            <a:ext cx="11160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8 (к.)</a:t>
            </a:r>
            <a:endParaRPr lang="ru-RU" sz="4000" b="1" dirty="0">
              <a:latin typeface="Propisi" panose="0200050803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8043" y="2219846"/>
            <a:ext cx="26084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Propisi" panose="02000508030000020003" pitchFamily="2" charset="0"/>
              </a:rPr>
              <a:t>8 </a:t>
            </a:r>
            <a:r>
              <a:rPr lang="ru-RU" sz="4800" b="1" dirty="0" smtClean="0">
                <a:latin typeface="Propisi" panose="02000508030000020003" pitchFamily="2" charset="0"/>
              </a:rPr>
              <a:t>кантиков.</a:t>
            </a:r>
            <a:endParaRPr lang="ru-RU" sz="4800" b="1" dirty="0">
              <a:latin typeface="Propisi" panose="02000508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078" y="3588415"/>
            <a:ext cx="1766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10 – 8 = </a:t>
            </a:r>
            <a:endParaRPr lang="ru-RU" sz="4000" b="1" dirty="0">
              <a:latin typeface="Propisi" panose="02000508030000020003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2258" y="3588415"/>
            <a:ext cx="1112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2 (к.)</a:t>
            </a:r>
            <a:endParaRPr lang="ru-RU" sz="4000" b="1" dirty="0">
              <a:latin typeface="Propisi" panose="02000508030000020003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3001" y="4062342"/>
            <a:ext cx="2484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2</a:t>
            </a:r>
            <a:r>
              <a:rPr lang="ru-RU" sz="4800" b="1" dirty="0" smtClean="0">
                <a:latin typeface="Propisi" panose="02000508030000020003" pitchFamily="2" charset="0"/>
              </a:rPr>
              <a:t> кантика.</a:t>
            </a:r>
            <a:endParaRPr lang="ru-RU" sz="4800" b="1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8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1641" y="5914663"/>
            <a:ext cx="10319795" cy="57418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/>
                </a:solidFill>
              </a:rPr>
              <a:t>- Какие варианты услуг вы знаете?</a:t>
            </a:r>
            <a:endParaRPr lang="ru-RU" b="1" dirty="0">
              <a:solidFill>
                <a:schemeClr val="accent5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1641" y="283036"/>
            <a:ext cx="9850055" cy="5370557"/>
          </a:xfrm>
        </p:spPr>
      </p:pic>
    </p:spTree>
    <p:extLst>
      <p:ext uri="{BB962C8B-B14F-4D97-AF65-F5344CB8AC3E}">
        <p14:creationId xmlns:p14="http://schemas.microsoft.com/office/powerpoint/2010/main" xmlns="" val="15972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665" y="683307"/>
            <a:ext cx="11439264" cy="5682769"/>
          </a:xfrm>
        </p:spPr>
      </p:pic>
      <p:sp>
        <p:nvSpPr>
          <p:cNvPr id="7" name="TextBox 6"/>
          <p:cNvSpPr txBox="1"/>
          <p:nvPr/>
        </p:nvSpPr>
        <p:spPr>
          <a:xfrm>
            <a:off x="671332" y="4664598"/>
            <a:ext cx="1560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2 + 2 =</a:t>
            </a:r>
            <a:endParaRPr lang="ru-RU" sz="4000" b="1" dirty="0">
              <a:latin typeface="Propisi" panose="02000508030000020003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1374" y="4664598"/>
            <a:ext cx="1117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4 (к.)</a:t>
            </a:r>
            <a:endParaRPr lang="ru-RU" sz="4000" b="1" dirty="0">
              <a:latin typeface="Propisi" panose="02000508030000020003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6419" y="5279887"/>
            <a:ext cx="23022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4 </a:t>
            </a:r>
            <a:r>
              <a:rPr lang="ru-RU" sz="4400" b="1" dirty="0" smtClean="0">
                <a:latin typeface="Propisi" panose="02000508030000020003" pitchFamily="2" charset="0"/>
              </a:rPr>
              <a:t>кантика.</a:t>
            </a:r>
            <a:endParaRPr lang="ru-RU" sz="4400" b="1" dirty="0"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58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262" y="658773"/>
            <a:ext cx="11441107" cy="5545258"/>
          </a:xfrm>
        </p:spPr>
      </p:pic>
      <p:sp>
        <p:nvSpPr>
          <p:cNvPr id="2" name="Прямоугольник 1"/>
          <p:cNvSpPr/>
          <p:nvPr/>
        </p:nvSpPr>
        <p:spPr>
          <a:xfrm>
            <a:off x="950718" y="4760617"/>
            <a:ext cx="1385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Propisi" panose="02000508030000020003" pitchFamily="2" charset="0"/>
              </a:rPr>
              <a:t>4 + 5 </a:t>
            </a:r>
            <a:r>
              <a:rPr lang="ru-RU" sz="3600" b="1" dirty="0">
                <a:latin typeface="Propisi" panose="02000508030000020003" pitchFamily="2" charset="0"/>
              </a:rPr>
              <a:t>=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6214" y="4760617"/>
            <a:ext cx="11208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Propisi" panose="02000508030000020003" pitchFamily="2" charset="0"/>
              </a:rPr>
              <a:t>9 </a:t>
            </a:r>
            <a:r>
              <a:rPr lang="ru-RU" sz="4000" b="1" dirty="0">
                <a:latin typeface="Propisi" panose="02000508030000020003" pitchFamily="2" charset="0"/>
              </a:rPr>
              <a:t>(к.)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376" y="5278194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9 </a:t>
            </a:r>
            <a:r>
              <a:rPr lang="ru-RU" sz="44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кантиков.</a:t>
            </a:r>
            <a:endParaRPr lang="ru-RU" sz="4400" b="1" dirty="0">
              <a:solidFill>
                <a:prstClr val="black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1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91" y="160057"/>
            <a:ext cx="11378299" cy="6113422"/>
          </a:xfrm>
        </p:spPr>
      </p:pic>
      <p:sp>
        <p:nvSpPr>
          <p:cNvPr id="2" name="Прямоугольник 1"/>
          <p:cNvSpPr/>
          <p:nvPr/>
        </p:nvSpPr>
        <p:spPr>
          <a:xfrm>
            <a:off x="900790" y="4676182"/>
            <a:ext cx="1385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9 </a:t>
            </a:r>
            <a:r>
              <a:rPr lang="ru-RU" sz="3600" b="1" dirty="0">
                <a:solidFill>
                  <a:prstClr val="black"/>
                </a:solidFill>
                <a:latin typeface="Propisi" panose="02000508030000020003" pitchFamily="2" charset="0"/>
              </a:rPr>
              <a:t>+ </a:t>
            </a:r>
            <a:r>
              <a:rPr lang="ru-RU" sz="36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3 </a:t>
            </a:r>
            <a:r>
              <a:rPr lang="ru-RU" sz="3600" b="1" dirty="0">
                <a:solidFill>
                  <a:prstClr val="black"/>
                </a:solidFill>
                <a:latin typeface="Propisi" panose="02000508030000020003" pitchFamily="2" charset="0"/>
              </a:rPr>
              <a:t>=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75512" y="4618318"/>
            <a:ext cx="12522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12 </a:t>
            </a:r>
            <a:r>
              <a:rPr lang="ru-RU" sz="4000" b="1" dirty="0">
                <a:solidFill>
                  <a:prstClr val="black"/>
                </a:solidFill>
                <a:latin typeface="Propisi" panose="02000508030000020003" pitchFamily="2" charset="0"/>
              </a:rPr>
              <a:t>(к.)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93448" y="5303173"/>
            <a:ext cx="25667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12 </a:t>
            </a:r>
            <a:r>
              <a:rPr lang="ru-RU" sz="4400" b="1" dirty="0" smtClean="0">
                <a:solidFill>
                  <a:prstClr val="black"/>
                </a:solidFill>
                <a:latin typeface="Propisi" panose="02000508030000020003" pitchFamily="2" charset="0"/>
              </a:rPr>
              <a:t>кантиков.</a:t>
            </a:r>
            <a:endParaRPr lang="ru-RU" sz="4400" b="1" dirty="0">
              <a:solidFill>
                <a:prstClr val="black"/>
              </a:solidFill>
              <a:latin typeface="Propisi" panose="02000508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6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181</Words>
  <Application>Microsoft Office PowerPoint</Application>
  <PresentationFormat>Произвольный</PresentationFormat>
  <Paragraphs>40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- Что такое «кантики»?</vt:lpstr>
      <vt:lpstr>-А что такое деньги?</vt:lpstr>
      <vt:lpstr> </vt:lpstr>
      <vt:lpstr>Слайд 5</vt:lpstr>
      <vt:lpstr>- Какие варианты услуг вы знаете?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 презентации использованы: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Яковлева</dc:creator>
  <cp:lastModifiedBy>12113</cp:lastModifiedBy>
  <cp:revision>20</cp:revision>
  <dcterms:created xsi:type="dcterms:W3CDTF">2022-11-28T19:41:24Z</dcterms:created>
  <dcterms:modified xsi:type="dcterms:W3CDTF">2023-02-06T16:26:07Z</dcterms:modified>
</cp:coreProperties>
</file>