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6" r:id="rId2"/>
    <p:sldId id="256" r:id="rId3"/>
    <p:sldId id="257" r:id="rId4"/>
    <p:sldId id="262" r:id="rId5"/>
    <p:sldId id="261" r:id="rId6"/>
    <p:sldId id="263" r:id="rId7"/>
    <p:sldId id="264" r:id="rId8"/>
    <p:sldId id="265" r:id="rId9"/>
    <p:sldId id="259" r:id="rId10"/>
    <p:sldId id="260"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четыре Самара" userId="5255a988d91cb710" providerId="LiveId" clId="{D4BD5D10-08F6-478F-A2DE-264D25A15EA4}"/>
    <pc:docChg chg="modSld">
      <pc:chgData name="четыре Самара" userId="5255a988d91cb710" providerId="LiveId" clId="{D4BD5D10-08F6-478F-A2DE-264D25A15EA4}" dt="2024-02-14T18:16:56.898" v="5" actId="20577"/>
      <pc:docMkLst>
        <pc:docMk/>
      </pc:docMkLst>
      <pc:sldChg chg="addSp modSp mod">
        <pc:chgData name="четыре Самара" userId="5255a988d91cb710" providerId="LiveId" clId="{D4BD5D10-08F6-478F-A2DE-264D25A15EA4}" dt="2024-02-14T18:16:56.898" v="5" actId="20577"/>
        <pc:sldMkLst>
          <pc:docMk/>
          <pc:sldMk cId="3062754914" sldId="256"/>
        </pc:sldMkLst>
        <pc:spChg chg="mod">
          <ac:chgData name="четыре Самара" userId="5255a988d91cb710" providerId="LiveId" clId="{D4BD5D10-08F6-478F-A2DE-264D25A15EA4}" dt="2024-02-14T18:16:37.540" v="4" actId="14100"/>
          <ac:spMkLst>
            <pc:docMk/>
            <pc:sldMk cId="3062754914" sldId="256"/>
            <ac:spMk id="2" creationId="{48279670-0024-44E9-8BD0-B7E0A8D02D7B}"/>
          </ac:spMkLst>
        </pc:spChg>
        <pc:spChg chg="add mod">
          <ac:chgData name="четыре Самара" userId="5255a988d91cb710" providerId="LiveId" clId="{D4BD5D10-08F6-478F-A2DE-264D25A15EA4}" dt="2024-02-14T18:16:56.898" v="5" actId="20577"/>
          <ac:spMkLst>
            <pc:docMk/>
            <pc:sldMk cId="3062754914" sldId="256"/>
            <ac:spMk id="4" creationId="{FCCF6DFA-89E8-EBAC-D63F-17E6F02B38FC}"/>
          </ac:spMkLst>
        </pc:spChg>
      </pc:sldChg>
      <pc:sldChg chg="modSp mod">
        <pc:chgData name="четыре Самара" userId="5255a988d91cb710" providerId="LiveId" clId="{D4BD5D10-08F6-478F-A2DE-264D25A15EA4}" dt="2024-02-14T17:47:23.978" v="0" actId="20577"/>
        <pc:sldMkLst>
          <pc:docMk/>
          <pc:sldMk cId="1188450681" sldId="266"/>
        </pc:sldMkLst>
        <pc:spChg chg="mod">
          <ac:chgData name="четыре Самара" userId="5255a988d91cb710" providerId="LiveId" clId="{D4BD5D10-08F6-478F-A2DE-264D25A15EA4}" dt="2024-02-14T17:47:23.978" v="0" actId="20577"/>
          <ac:spMkLst>
            <pc:docMk/>
            <pc:sldMk cId="1188450681" sldId="266"/>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Date Placeholder 2"/>
          <p:cNvSpPr>
            <a:spLocks noGrp="1"/>
          </p:cNvSpPr>
          <p:nvPr>
            <p:ph type="dt" sz="half" idx="10"/>
          </p:nvPr>
        </p:nvSpPr>
        <p:spPr/>
        <p:txBody>
          <a:bodyPr/>
          <a:lstStyle/>
          <a:p>
            <a:fld id="{B61BEF0D-F0BB-DE4B-95CE-6DB70DBA9567}" type="datetimeFigureOut">
              <a:rPr lang="en-US" dirty="0"/>
              <a:pPr/>
              <a:t>2/14/2024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2/14/2024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2/14/2024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2/14/2024</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ru.wikipedia.org/wiki/%D0%9F%D0%B0%D0%BB%D0%B5%D1%81%D1%82%D1%80%D0%B0" TargetMode="External"/><Relationship Id="rId2" Type="http://schemas.openxmlformats.org/officeDocument/2006/relationships/hyperlink" Target="https://ru.wikipedia.org/wiki/%D0%90%D0%BD%D1%82%D0%B8%D1%87%D0%BD%D0%BE%D0%B5_%D0%BE%D0%B1%D1%80%D0%B0%D0%B7%D0%BE%D0%B2%D0%B0%D0%BD%D0%B8%D0%B5" TargetMode="Externa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ru.wikipedia.org/wiki/%D0%A3%D1%88%D0%B8%D0%BD%D1%81%D0%BA%D0%B8%D0%B9,_%D0%9A%D0%BE%D0%BD%D1%81%D1%82%D0%B0%D0%BD%D1%82%D0%B8%D0%BD_%D0%94%D0%BC%D0%B8%D1%82%D1%80%D0%B8%D0%B5%D0%B2%D0%B8%D1%87"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684211" y="685800"/>
            <a:ext cx="10917239" cy="4857750"/>
          </a:xfrm>
        </p:spPr>
        <p:txBody>
          <a:bodyPr anchor="t">
            <a:normAutofit/>
          </a:bodyPr>
          <a:lstStyle/>
          <a:p>
            <a:pPr marL="0" indent="0">
              <a:spcBef>
                <a:spcPts val="0"/>
              </a:spcBef>
              <a:buNone/>
            </a:pPr>
            <a:r>
              <a:rPr lang="ru-RU" sz="1500" dirty="0">
                <a:solidFill>
                  <a:schemeClr val="bg1"/>
                </a:solidFill>
                <a:latin typeface="Arial" panose="020B0604020202020204" pitchFamily="34" charset="0"/>
                <a:cs typeface="Arial" panose="020B0604020202020204" pitchFamily="34" charset="0"/>
              </a:rPr>
              <a:t>Урок </a:t>
            </a:r>
          </a:p>
          <a:p>
            <a:pPr marL="0" indent="0">
              <a:spcBef>
                <a:spcPts val="0"/>
              </a:spcBef>
              <a:buNone/>
            </a:pPr>
            <a:r>
              <a:rPr lang="ru-RU" sz="1600" b="1" spc="300" dirty="0">
                <a:solidFill>
                  <a:schemeClr val="bg1"/>
                </a:solidFill>
                <a:latin typeface="Arial" panose="020B0604020202020204" pitchFamily="34" charset="0"/>
                <a:cs typeface="Arial" panose="020B0604020202020204" pitchFamily="34" charset="0"/>
              </a:rPr>
              <a:t>ОДНКНР</a:t>
            </a:r>
          </a:p>
          <a:p>
            <a:pPr marL="0" indent="0">
              <a:spcBef>
                <a:spcPts val="0"/>
              </a:spcBef>
              <a:buNone/>
            </a:pPr>
            <a:r>
              <a:rPr lang="ru-RU" sz="1500" dirty="0">
                <a:solidFill>
                  <a:schemeClr val="bg1"/>
                </a:solidFill>
                <a:latin typeface="Arial" panose="020B0604020202020204" pitchFamily="34" charset="0"/>
                <a:cs typeface="Arial" panose="020B0604020202020204" pitchFamily="34" charset="0"/>
              </a:rPr>
              <a:t>Учитель: </a:t>
            </a:r>
            <a:r>
              <a:rPr lang="ru-RU" sz="1500" dirty="0" err="1">
                <a:solidFill>
                  <a:schemeClr val="bg1"/>
                </a:solidFill>
                <a:latin typeface="Arial" panose="020B0604020202020204" pitchFamily="34" charset="0"/>
                <a:cs typeface="Arial" panose="020B0604020202020204" pitchFamily="34" charset="0"/>
              </a:rPr>
              <a:t>Зноб</a:t>
            </a:r>
            <a:r>
              <a:rPr lang="ru-RU" sz="1500" dirty="0">
                <a:solidFill>
                  <a:schemeClr val="bg1"/>
                </a:solidFill>
                <a:latin typeface="Arial" panose="020B0604020202020204" pitchFamily="34" charset="0"/>
                <a:cs typeface="Arial" panose="020B0604020202020204" pitchFamily="34" charset="0"/>
              </a:rPr>
              <a:t> Н.А.</a:t>
            </a:r>
          </a:p>
          <a:p>
            <a:pPr marL="0" indent="0">
              <a:spcBef>
                <a:spcPts val="0"/>
              </a:spcBef>
              <a:buNone/>
            </a:pPr>
            <a:r>
              <a:rPr lang="ru-RU" sz="1500" dirty="0">
                <a:solidFill>
                  <a:schemeClr val="bg1"/>
                </a:solidFill>
                <a:latin typeface="Arial" panose="020B0604020202020204" pitchFamily="34" charset="0"/>
                <a:cs typeface="Arial" panose="020B0604020202020204" pitchFamily="34" charset="0"/>
              </a:rPr>
              <a:t>Дата: 08.02.2024</a:t>
            </a:r>
          </a:p>
          <a:p>
            <a:pPr marL="0" indent="0">
              <a:spcBef>
                <a:spcPts val="0"/>
              </a:spcBef>
              <a:buNone/>
            </a:pPr>
            <a:r>
              <a:rPr lang="ru-RU" sz="1500" dirty="0">
                <a:solidFill>
                  <a:schemeClr val="bg1"/>
                </a:solidFill>
                <a:latin typeface="Arial" panose="020B0604020202020204" pitchFamily="34" charset="0"/>
                <a:cs typeface="Arial" panose="020B0604020202020204" pitchFamily="34" charset="0"/>
              </a:rPr>
              <a:t>Класс: 6</a:t>
            </a:r>
          </a:p>
          <a:p>
            <a:pPr marL="0" indent="0">
              <a:spcBef>
                <a:spcPts val="0"/>
              </a:spcBef>
              <a:buNone/>
            </a:pPr>
            <a:endParaRPr lang="ru-RU" sz="1400" dirty="0">
              <a:solidFill>
                <a:schemeClr val="bg1"/>
              </a:solidFill>
              <a:latin typeface="Arial" panose="020B0604020202020204" pitchFamily="34" charset="0"/>
              <a:cs typeface="Arial" panose="020B0604020202020204" pitchFamily="34" charset="0"/>
            </a:endParaRPr>
          </a:p>
          <a:p>
            <a:pPr marL="0" indent="0">
              <a:spcBef>
                <a:spcPts val="0"/>
              </a:spcBef>
              <a:spcAft>
                <a:spcPts val="1200"/>
              </a:spcAft>
              <a:buNone/>
            </a:pPr>
            <a:r>
              <a:rPr lang="ru-RU" sz="1600" b="1" dirty="0">
                <a:solidFill>
                  <a:schemeClr val="bg1"/>
                </a:solidFill>
                <a:latin typeface="Arial" panose="020B0604020202020204" pitchFamily="34" charset="0"/>
                <a:cs typeface="Arial" panose="020B0604020202020204" pitchFamily="34" charset="0"/>
              </a:rPr>
              <a:t>Тема: Социальные профессии; их важность для сохранения духовно-нравственного облика общества</a:t>
            </a:r>
          </a:p>
          <a:p>
            <a:pPr marL="0" indent="0">
              <a:spcBef>
                <a:spcPts val="0"/>
              </a:spcBef>
              <a:buNone/>
            </a:pPr>
            <a:r>
              <a:rPr lang="ru-RU" sz="1600" dirty="0">
                <a:solidFill>
                  <a:schemeClr val="bg1"/>
                </a:solidFill>
                <a:latin typeface="Arial" panose="020B0604020202020204" pitchFamily="34" charset="0"/>
                <a:cs typeface="Arial" panose="020B0604020202020204" pitchFamily="34" charset="0"/>
              </a:rPr>
              <a:t>1. Открыть презентацию, записать в тетрадь тему, выписать определение «Социальные профессии».</a:t>
            </a:r>
          </a:p>
          <a:p>
            <a:pPr marL="0" indent="0">
              <a:spcBef>
                <a:spcPts val="0"/>
              </a:spcBef>
              <a:buNone/>
            </a:pPr>
            <a:r>
              <a:rPr lang="ru-RU" sz="1600" dirty="0">
                <a:solidFill>
                  <a:schemeClr val="bg1"/>
                </a:solidFill>
                <a:latin typeface="Arial" panose="020B0604020202020204" pitchFamily="34" charset="0"/>
                <a:cs typeface="Arial" panose="020B0604020202020204" pitchFamily="34" charset="0"/>
              </a:rPr>
              <a:t>2. Изучить презентацию, записать в тетрадь главные духовно-нравственные качества в социальной профессии.</a:t>
            </a:r>
          </a:p>
          <a:p>
            <a:pPr marL="0" indent="0">
              <a:spcBef>
                <a:spcPts val="0"/>
              </a:spcBef>
              <a:buNone/>
            </a:pPr>
            <a:endParaRPr lang="ru-RU" sz="1500" dirty="0">
              <a:solidFill>
                <a:schemeClr val="bg1"/>
              </a:solidFill>
              <a:latin typeface="Arial" panose="020B0604020202020204" pitchFamily="34" charset="0"/>
              <a:cs typeface="Arial" panose="020B0604020202020204" pitchFamily="34" charset="0"/>
            </a:endParaRPr>
          </a:p>
          <a:p>
            <a:pPr marL="0" indent="0">
              <a:spcBef>
                <a:spcPts val="0"/>
              </a:spcBef>
              <a:buNone/>
            </a:pPr>
            <a:r>
              <a:rPr lang="ru-RU" sz="1600" b="1" u="sng" dirty="0">
                <a:solidFill>
                  <a:schemeClr val="bg1"/>
                </a:solidFill>
                <a:latin typeface="Arial" panose="020B0604020202020204" pitchFamily="34" charset="0"/>
                <a:cs typeface="Arial" panose="020B0604020202020204" pitchFamily="34" charset="0"/>
              </a:rPr>
              <a:t>Домашнее задание:</a:t>
            </a:r>
          </a:p>
          <a:p>
            <a:pPr marL="0" indent="0">
              <a:spcBef>
                <a:spcPts val="0"/>
              </a:spcBef>
              <a:buNone/>
            </a:pPr>
            <a:r>
              <a:rPr lang="ru-RU" sz="1600" dirty="0">
                <a:solidFill>
                  <a:schemeClr val="bg1"/>
                </a:solidFill>
                <a:latin typeface="Arial" panose="020B0604020202020204" pitchFamily="34" charset="0"/>
                <a:cs typeface="Arial" panose="020B0604020202020204" pitchFamily="34" charset="0"/>
              </a:rPr>
              <a:t>1. Подготовить сообщение о любой социально-значимой профессии.</a:t>
            </a:r>
          </a:p>
          <a:p>
            <a:pPr marL="0" indent="0">
              <a:spcBef>
                <a:spcPts val="0"/>
              </a:spcBef>
              <a:buNone/>
            </a:pPr>
            <a:endParaRPr lang="ru-R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8450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2341" y="382311"/>
            <a:ext cx="2315561" cy="3087415"/>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2636" y="382311"/>
            <a:ext cx="2161845" cy="2882460"/>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611" y="220717"/>
            <a:ext cx="3718327" cy="2091559"/>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472" y="2627587"/>
            <a:ext cx="3998603" cy="2249214"/>
          </a:xfrm>
          <a:prstGeom prst="rect">
            <a:avLst/>
          </a:prstGeom>
        </p:spPr>
      </p:pic>
      <p:pic>
        <p:nvPicPr>
          <p:cNvPr id="9" name="Рисунок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82152" y="4204139"/>
            <a:ext cx="3909848" cy="1954924"/>
          </a:xfrm>
          <a:prstGeom prst="rect">
            <a:avLst/>
          </a:prstGeom>
        </p:spPr>
      </p:pic>
      <p:pic>
        <p:nvPicPr>
          <p:cNvPr id="10" name="Рисунок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72089" y="4403835"/>
            <a:ext cx="3849122" cy="2165131"/>
          </a:xfrm>
          <a:prstGeom prst="rect">
            <a:avLst/>
          </a:prstGeom>
        </p:spPr>
      </p:pic>
    </p:spTree>
    <p:extLst>
      <p:ext uri="{BB962C8B-B14F-4D97-AF65-F5344CB8AC3E}">
        <p14:creationId xmlns:p14="http://schemas.microsoft.com/office/powerpoint/2010/main" val="4110304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Пожарный-профессия героическая - ОБЖ - Уроки">
            <a:extLst>
              <a:ext uri="{FF2B5EF4-FFF2-40B4-BE49-F238E27FC236}">
                <a16:creationId xmlns:a16="http://schemas.microsoft.com/office/drawing/2014/main" id="{66736F29-7DFC-4F96-8D59-E31EBFCE66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386" y="99392"/>
            <a:ext cx="2526983" cy="32004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48279670-0024-44E9-8BD0-B7E0A8D02D7B}"/>
              </a:ext>
            </a:extLst>
          </p:cNvPr>
          <p:cNvSpPr>
            <a:spLocks noGrp="1"/>
          </p:cNvSpPr>
          <p:nvPr>
            <p:ph type="ctrTitle"/>
          </p:nvPr>
        </p:nvSpPr>
        <p:spPr>
          <a:xfrm>
            <a:off x="2837291" y="279032"/>
            <a:ext cx="7624849" cy="1656300"/>
          </a:xfrm>
        </p:spPr>
        <p:txBody>
          <a:bodyPr>
            <a:normAutofit fontScale="90000"/>
          </a:bodyPr>
          <a:lstStyle/>
          <a:p>
            <a:pPr algn="ctr"/>
            <a:br>
              <a:rPr lang="ru-RU" sz="2800" dirty="0">
                <a:solidFill>
                  <a:schemeClr val="accent6">
                    <a:lumMod val="75000"/>
                  </a:schemeClr>
                </a:solidFill>
                <a:latin typeface="Times New Roman" panose="02020603050405020304" pitchFamily="18" charset="0"/>
                <a:cs typeface="Times New Roman" panose="02020603050405020304" pitchFamily="18" charset="0"/>
              </a:rPr>
            </a:br>
            <a:r>
              <a:rPr lang="ru-RU" sz="2800" dirty="0">
                <a:solidFill>
                  <a:schemeClr val="accent6">
                    <a:lumMod val="75000"/>
                  </a:schemeClr>
                </a:solidFill>
                <a:latin typeface="Times New Roman" panose="02020603050405020304" pitchFamily="18" charset="0"/>
                <a:cs typeface="Times New Roman" panose="02020603050405020304" pitchFamily="18" charset="0"/>
              </a:rPr>
              <a:t> </a:t>
            </a:r>
            <a:br>
              <a:rPr lang="ru-RU" sz="2800" dirty="0">
                <a:solidFill>
                  <a:schemeClr val="accent6">
                    <a:lumMod val="75000"/>
                  </a:schemeClr>
                </a:solidFill>
                <a:latin typeface="Times New Roman" panose="02020603050405020304" pitchFamily="18" charset="0"/>
                <a:cs typeface="Times New Roman" panose="02020603050405020304" pitchFamily="18" charset="0"/>
              </a:rPr>
            </a:br>
            <a:r>
              <a:rPr lang="ru-RU" sz="2800" b="1" dirty="0">
                <a:solidFill>
                  <a:schemeClr val="accent6">
                    <a:lumMod val="75000"/>
                  </a:schemeClr>
                </a:solidFill>
                <a:latin typeface="Times New Roman" panose="02020603050405020304" pitchFamily="18" charset="0"/>
                <a:cs typeface="Times New Roman" panose="02020603050405020304" pitchFamily="18" charset="0"/>
              </a:rPr>
              <a:t>«социальные профессии: их важность для сохранения духовно-нравственного облика общества»</a:t>
            </a:r>
          </a:p>
        </p:txBody>
      </p:sp>
      <p:pic>
        <p:nvPicPr>
          <p:cNvPr id="1028" name="Picture 4" descr="Рисунок учитель для детей - 57 фото">
            <a:extLst>
              <a:ext uri="{FF2B5EF4-FFF2-40B4-BE49-F238E27FC236}">
                <a16:creationId xmlns:a16="http://schemas.microsoft.com/office/drawing/2014/main" id="{F0D91E73-1741-4D7F-A8A4-6A3F93B0F2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9539" y="4172066"/>
            <a:ext cx="3777663" cy="25138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descr="Как развивать сервис для врачей и почему IT долго приходит в медицину –  Business Story">
            <a:extLst>
              <a:ext uri="{FF2B5EF4-FFF2-40B4-BE49-F238E27FC236}">
                <a16:creationId xmlns:a16="http://schemas.microsoft.com/office/drawing/2014/main" id="{D1320B0D-10E8-4576-A377-A16002CF77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490" y="4284500"/>
            <a:ext cx="4123477" cy="24052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4" name="Picture 10" descr="Premium Vector | Elderly people walking, social worker helping senior elder  woman, grandfather and grandmother couple. flat vector illustration">
            <a:extLst>
              <a:ext uri="{FF2B5EF4-FFF2-40B4-BE49-F238E27FC236}">
                <a16:creationId xmlns:a16="http://schemas.microsoft.com/office/drawing/2014/main" id="{93E7C230-C7A9-4BA8-8B57-C816A018CD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0685" y="4284500"/>
            <a:ext cx="3169892" cy="240526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Мультяшный молодой офицер-полицейский стоит | Премиум векторы">
            <a:extLst>
              <a:ext uri="{FF2B5EF4-FFF2-40B4-BE49-F238E27FC236}">
                <a16:creationId xmlns:a16="http://schemas.microsoft.com/office/drawing/2014/main" id="{52CFBA4C-1021-4F67-93E5-738A645E5C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95062" y="168195"/>
            <a:ext cx="1283990" cy="33490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CCF6DFA-89E8-EBAC-D63F-17E6F02B38FC}"/>
              </a:ext>
            </a:extLst>
          </p:cNvPr>
          <p:cNvSpPr txBox="1"/>
          <p:nvPr/>
        </p:nvSpPr>
        <p:spPr>
          <a:xfrm>
            <a:off x="3053919" y="2646389"/>
            <a:ext cx="6107836" cy="156966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600"/>
              </a:spcAft>
              <a:buClr>
                <a:prstClr val="white"/>
              </a:buClr>
              <a:buSzPct val="80000"/>
              <a:buFont typeface="Wingdings 3" panose="05040102010807070707" pitchFamily="18" charset="2"/>
              <a:buNone/>
              <a:tabLst/>
              <a:defRPr/>
            </a:pPr>
            <a:r>
              <a:rPr kumimoji="0" lang="ru-RU"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457200" rtl="0" eaLnBrk="1" fontAlgn="auto" latinLnBrk="0" hangingPunct="1">
              <a:lnSpc>
                <a:spcPct val="100000"/>
              </a:lnSpc>
              <a:spcBef>
                <a:spcPts val="0"/>
              </a:spcBef>
              <a:spcAft>
                <a:spcPts val="600"/>
              </a:spcAft>
              <a:buClr>
                <a:prstClr val="white"/>
              </a:buClr>
              <a:buSzPct val="80000"/>
              <a:buFont typeface="Wingdings 3" panose="05040102010807070707" pitchFamily="18" charset="2"/>
              <a:buNone/>
              <a:tabLst/>
              <a:defRPr/>
            </a:pPr>
            <a:r>
              <a:rPr kumimoji="0" lang="ru-RU" sz="1600" b="1" i="0" u="none" strike="noStrike" kern="1200" cap="none" spc="30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ОДНКНР</a:t>
            </a:r>
          </a:p>
          <a:p>
            <a:pPr marL="0" marR="0" lvl="0" indent="0" algn="l" defTabSz="457200" rtl="0" eaLnBrk="1" fontAlgn="auto" latinLnBrk="0" hangingPunct="1">
              <a:lnSpc>
                <a:spcPct val="100000"/>
              </a:lnSpc>
              <a:spcBef>
                <a:spcPts val="0"/>
              </a:spcBef>
              <a:spcAft>
                <a:spcPts val="600"/>
              </a:spcAft>
              <a:buClr>
                <a:prstClr val="white"/>
              </a:buClr>
              <a:buSzPct val="80000"/>
              <a:buFont typeface="Wingdings 3" panose="05040102010807070707" pitchFamily="18" charset="2"/>
              <a:buNone/>
              <a:tabLst/>
              <a:defRPr/>
            </a:pPr>
            <a:r>
              <a:rPr kumimoji="0" lang="ru-RU"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Учитель: </a:t>
            </a:r>
            <a:r>
              <a:rPr kumimoji="0" lang="ru-RU" sz="15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Зноб</a:t>
            </a:r>
            <a:r>
              <a:rPr kumimoji="0" lang="ru-RU"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Н.А.</a:t>
            </a:r>
          </a:p>
          <a:p>
            <a:pPr marL="0" marR="0" lvl="0" indent="0" algn="l" defTabSz="457200" rtl="0" eaLnBrk="1" fontAlgn="auto" latinLnBrk="0" hangingPunct="1">
              <a:lnSpc>
                <a:spcPct val="100000"/>
              </a:lnSpc>
              <a:spcBef>
                <a:spcPts val="0"/>
              </a:spcBef>
              <a:spcAft>
                <a:spcPts val="600"/>
              </a:spcAft>
              <a:buClr>
                <a:prstClr val="white"/>
              </a:buClr>
              <a:buSzPct val="80000"/>
              <a:buFont typeface="Wingdings 3" panose="05040102010807070707" pitchFamily="18" charset="2"/>
              <a:buNone/>
              <a:tabLst/>
              <a:defRPr/>
            </a:pPr>
            <a:r>
              <a:rPr kumimoji="0" lang="ru-RU"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Дата: 08.02.2024</a:t>
            </a:r>
          </a:p>
          <a:p>
            <a:pPr marL="0" marR="0" lvl="0" indent="0" algn="l" defTabSz="457200" rtl="0" eaLnBrk="1" fontAlgn="auto" latinLnBrk="0" hangingPunct="1">
              <a:lnSpc>
                <a:spcPct val="100000"/>
              </a:lnSpc>
              <a:spcBef>
                <a:spcPts val="0"/>
              </a:spcBef>
              <a:spcAft>
                <a:spcPts val="600"/>
              </a:spcAft>
              <a:buClr>
                <a:prstClr val="white"/>
              </a:buClr>
              <a:buSzPct val="80000"/>
              <a:buFont typeface="Wingdings 3" panose="05040102010807070707" pitchFamily="18" charset="2"/>
              <a:buNone/>
              <a:tabLst/>
              <a:defRPr/>
            </a:pPr>
            <a:r>
              <a:rPr kumimoji="0" lang="ru-RU"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Класс: 6</a:t>
            </a:r>
          </a:p>
        </p:txBody>
      </p:sp>
    </p:spTree>
    <p:extLst>
      <p:ext uri="{BB962C8B-B14F-4D97-AF65-F5344CB8AC3E}">
        <p14:creationId xmlns:p14="http://schemas.microsoft.com/office/powerpoint/2010/main" val="3062754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5C8DA7E7-E796-4C63-A562-C5C1B50AED53}"/>
              </a:ext>
            </a:extLst>
          </p:cNvPr>
          <p:cNvSpPr/>
          <p:nvPr/>
        </p:nvSpPr>
        <p:spPr>
          <a:xfrm>
            <a:off x="1089992" y="807780"/>
            <a:ext cx="10588486" cy="1014380"/>
          </a:xfrm>
          <a:prstGeom prst="rect">
            <a:avLst/>
          </a:prstGeom>
        </p:spPr>
        <p:txBody>
          <a:bodyPr wrap="square">
            <a:spAutoFit/>
          </a:bodyPr>
          <a:lstStyle/>
          <a:p>
            <a:pPr algn="just">
              <a:lnSpc>
                <a:spcPct val="107000"/>
              </a:lnSpc>
              <a:spcAft>
                <a:spcPts val="0"/>
              </a:spcAft>
            </a:pPr>
            <a:r>
              <a:rPr lang="ru-RU" sz="2800" b="1" u="sng"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Социальные профессии</a:t>
            </a:r>
            <a:r>
              <a:rPr lang="ru-RU" sz="2800" u="sng"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ru-RU" sz="2800"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это специальности, связанные с какой-либо общественной деятельностью.</a:t>
            </a:r>
            <a:endParaRPr lang="ru-RU" sz="28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a:extLst>
              <a:ext uri="{FF2B5EF4-FFF2-40B4-BE49-F238E27FC236}">
                <a16:creationId xmlns:a16="http://schemas.microsoft.com/office/drawing/2014/main" id="{46F8B7FA-7A09-4FB7-8920-EEAD3D005BA8}"/>
              </a:ext>
            </a:extLst>
          </p:cNvPr>
          <p:cNvSpPr/>
          <p:nvPr/>
        </p:nvSpPr>
        <p:spPr>
          <a:xfrm>
            <a:off x="465482" y="2196281"/>
            <a:ext cx="11261035" cy="1815882"/>
          </a:xfrm>
          <a:prstGeom prst="rect">
            <a:avLst/>
          </a:prstGeom>
        </p:spPr>
        <p:txBody>
          <a:bodyPr wrap="square">
            <a:spAutoFit/>
          </a:bodyPr>
          <a:lstStyle/>
          <a:p>
            <a:r>
              <a:rPr lang="ru-RU" sz="2800" dirty="0">
                <a:solidFill>
                  <a:schemeClr val="accent6">
                    <a:lumMod val="75000"/>
                  </a:schemeClr>
                </a:solidFill>
                <a:latin typeface="Times New Roman" panose="02020603050405020304" pitchFamily="18" charset="0"/>
                <a:cs typeface="Times New Roman" panose="02020603050405020304" pitchFamily="18" charset="0"/>
              </a:rPr>
              <a:t>В узком смысле – это профессии, связанные с социальной работой. Она предполагает деятельность с целью содействия людям и социальным группам в преодолении разного рода трудностей путем поддержки, защиты, коррекции и реабилитации.</a:t>
            </a:r>
          </a:p>
        </p:txBody>
      </p:sp>
    </p:spTree>
    <p:extLst>
      <p:ext uri="{BB962C8B-B14F-4D97-AF65-F5344CB8AC3E}">
        <p14:creationId xmlns:p14="http://schemas.microsoft.com/office/powerpoint/2010/main" val="958532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433A7806-159C-4013-B756-C5C30F3A2F6B}"/>
              </a:ext>
            </a:extLst>
          </p:cNvPr>
          <p:cNvSpPr/>
          <p:nvPr/>
        </p:nvSpPr>
        <p:spPr>
          <a:xfrm>
            <a:off x="463826" y="388996"/>
            <a:ext cx="6096000" cy="5755422"/>
          </a:xfrm>
          <a:prstGeom prst="rect">
            <a:avLst/>
          </a:prstGeom>
        </p:spPr>
        <p:txBody>
          <a:bodyPr>
            <a:spAutoFit/>
          </a:bodyPr>
          <a:lstStyle/>
          <a:p>
            <a:pPr algn="ctr"/>
            <a:r>
              <a:rPr lang="ru-RU" sz="2800" b="1" dirty="0">
                <a:solidFill>
                  <a:srgbClr val="262A2B"/>
                </a:solidFill>
                <a:latin typeface="Times New Roman" panose="02020603050405020304" pitchFamily="18" charset="0"/>
                <a:cs typeface="Times New Roman" panose="02020603050405020304" pitchFamily="18" charset="0"/>
              </a:rPr>
              <a:t>Социальный работник</a:t>
            </a:r>
          </a:p>
          <a:p>
            <a:pPr algn="ctr"/>
            <a:endParaRPr lang="ru-RU" sz="2800" b="1" dirty="0">
              <a:solidFill>
                <a:srgbClr val="262A2B"/>
              </a:solidFill>
              <a:latin typeface="Times New Roman" panose="02020603050405020304" pitchFamily="18" charset="0"/>
              <a:cs typeface="Times New Roman" panose="02020603050405020304" pitchFamily="18" charset="0"/>
            </a:endParaRPr>
          </a:p>
          <a:p>
            <a:r>
              <a:rPr lang="ru-RU" sz="2400" dirty="0">
                <a:solidFill>
                  <a:srgbClr val="262A2B"/>
                </a:solidFill>
                <a:latin typeface="Times New Roman" panose="02020603050405020304" pitchFamily="18" charset="0"/>
                <a:cs typeface="Times New Roman" panose="02020603050405020304" pitchFamily="18" charset="0"/>
              </a:rPr>
              <a:t>Специалист, занимающийся социальным обслуживанием населения. Он помогает инвалидам, пенсионерам, детям-сиротам и другим нуждающимся в помощи людям. В обязанности работника может входить обслуживание граждан на дому, доставка продуктов и лекарств, профилактическая работа с неблагополучными семьями, консультации и многое другое. Цель работы специалиста – социально-правовая защита и улучшение материально-бытовых условий жизни граждан, которые находятся под его опекой. </a:t>
            </a:r>
            <a:endParaRPr lang="ru-RU" sz="2400" b="0" i="0" dirty="0">
              <a:solidFill>
                <a:srgbClr val="262A2B"/>
              </a:solidFill>
              <a:effectLst/>
              <a:latin typeface="Times New Roman" panose="02020603050405020304" pitchFamily="18" charset="0"/>
              <a:cs typeface="Times New Roman" panose="02020603050405020304" pitchFamily="18" charset="0"/>
            </a:endParaRPr>
          </a:p>
        </p:txBody>
      </p:sp>
      <p:pic>
        <p:nvPicPr>
          <p:cNvPr id="5122" name="Picture 2" descr="Концепция добровольцев. социальный работник поддерживает пожилых людей и  инвалидов | Премиум векторы">
            <a:extLst>
              <a:ext uri="{FF2B5EF4-FFF2-40B4-BE49-F238E27FC236}">
                <a16:creationId xmlns:a16="http://schemas.microsoft.com/office/drawing/2014/main" id="{0F9EF8B7-5D50-4EC9-B2EF-320A7A28C0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593"/>
          <a:stretch/>
        </p:blipFill>
        <p:spPr bwMode="auto">
          <a:xfrm>
            <a:off x="6642104" y="659549"/>
            <a:ext cx="5039458" cy="2607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754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4ADC0253-04B8-4E36-A552-94AAFA9DBB08}"/>
              </a:ext>
            </a:extLst>
          </p:cNvPr>
          <p:cNvSpPr/>
          <p:nvPr/>
        </p:nvSpPr>
        <p:spPr>
          <a:xfrm>
            <a:off x="337930" y="197346"/>
            <a:ext cx="11638722" cy="3724096"/>
          </a:xfrm>
          <a:prstGeom prst="rect">
            <a:avLst/>
          </a:prstGeom>
        </p:spPr>
        <p:txBody>
          <a:bodyPr wrap="square">
            <a:spAutoFit/>
          </a:bodyPr>
          <a:lstStyle/>
          <a:p>
            <a:pPr algn="ctr"/>
            <a:r>
              <a:rPr lang="ru-RU" sz="2000" b="1" dirty="0">
                <a:solidFill>
                  <a:srgbClr val="202122"/>
                </a:solidFill>
                <a:latin typeface="Times New Roman" panose="02020603050405020304" pitchFamily="18" charset="0"/>
                <a:cs typeface="Times New Roman" panose="02020603050405020304" pitchFamily="18" charset="0"/>
              </a:rPr>
              <a:t>История профессии учитель :</a:t>
            </a:r>
          </a:p>
          <a:p>
            <a:r>
              <a:rPr lang="ru-RU" dirty="0">
                <a:solidFill>
                  <a:schemeClr val="bg1"/>
                </a:solidFill>
                <a:latin typeface="Times New Roman" panose="02020603050405020304" pitchFamily="18" charset="0"/>
                <a:cs typeface="Times New Roman" panose="02020603050405020304" pitchFamily="18" charset="0"/>
              </a:rPr>
              <a:t>Учительство и учителя известны с древнейших времён человечества, однако самой распространённой профессией оно стало лишь сравнительно недавно.</a:t>
            </a:r>
          </a:p>
          <a:p>
            <a:r>
              <a:rPr lang="ru-RU" dirty="0">
                <a:solidFill>
                  <a:schemeClr val="bg1"/>
                </a:solidFill>
                <a:latin typeface="Times New Roman" panose="02020603050405020304" pitchFamily="18" charset="0"/>
                <a:cs typeface="Times New Roman" panose="02020603050405020304" pitchFamily="18" charset="0"/>
              </a:rPr>
              <a:t>Первые учителя были известны еще в Древней Греции. когда была построена одна из первых </a:t>
            </a:r>
            <a:r>
              <a:rPr lang="ru-RU" dirty="0">
                <a:solidFill>
                  <a:schemeClr val="bg1"/>
                </a:solidFill>
                <a:latin typeface="Times New Roman" panose="02020603050405020304" pitchFamily="18" charset="0"/>
                <a:cs typeface="Times New Roman" panose="02020603050405020304" pitchFamily="18" charset="0"/>
                <a:hlinkClick r:id="rId2" tooltip="Античное образование">
                  <a:extLst>
                    <a:ext uri="{A12FA001-AC4F-418D-AE19-62706E023703}">
                      <ahyp:hlinkClr xmlns:ahyp="http://schemas.microsoft.com/office/drawing/2018/hyperlinkcolor" val="tx"/>
                    </a:ext>
                  </a:extLst>
                </a:hlinkClick>
              </a:rPr>
              <a:t>систем образования</a:t>
            </a:r>
            <a:r>
              <a:rPr lang="ru-RU" dirty="0">
                <a:solidFill>
                  <a:schemeClr val="bg1"/>
                </a:solidFill>
                <a:latin typeface="Times New Roman" panose="02020603050405020304" pitchFamily="18" charset="0"/>
                <a:cs typeface="Times New Roman" panose="02020603050405020304" pitchFamily="18" charset="0"/>
              </a:rPr>
              <a:t>. С 7 лет дети могли ходить в школы, где обучались грамоте, арифметике, музыке, пению, рисованию. Помимо школ, в которых обучали наукам, существовали специальные частные гимнастические школы — </a:t>
            </a:r>
            <a:r>
              <a:rPr lang="ru-RU" dirty="0">
                <a:solidFill>
                  <a:schemeClr val="bg1"/>
                </a:solidFill>
                <a:latin typeface="Times New Roman" panose="02020603050405020304" pitchFamily="18" charset="0"/>
                <a:cs typeface="Times New Roman" panose="02020603050405020304" pitchFamily="18" charset="0"/>
                <a:hlinkClick r:id="rId3" tooltip="Палестра">
                  <a:extLst>
                    <a:ext uri="{A12FA001-AC4F-418D-AE19-62706E023703}">
                      <ahyp:hlinkClr xmlns:ahyp="http://schemas.microsoft.com/office/drawing/2018/hyperlinkcolor" val="tx"/>
                    </a:ext>
                  </a:extLst>
                </a:hlinkClick>
              </a:rPr>
              <a:t>палестры</a:t>
            </a:r>
            <a:r>
              <a:rPr lang="ru-RU" dirty="0">
                <a:solidFill>
                  <a:schemeClr val="bg1"/>
                </a:solidFill>
                <a:latin typeface="Times New Roman" panose="02020603050405020304" pitchFamily="18" charset="0"/>
                <a:cs typeface="Times New Roman" panose="02020603050405020304" pitchFamily="18" charset="0"/>
              </a:rPr>
              <a:t>.</a:t>
            </a:r>
          </a:p>
          <a:p>
            <a:endParaRPr lang="ru-RU" dirty="0">
              <a:solidFill>
                <a:schemeClr val="bg1"/>
              </a:solidFill>
              <a:latin typeface="Times New Roman" panose="02020603050405020304" pitchFamily="18" charset="0"/>
              <a:cs typeface="Times New Roman" panose="02020603050405020304" pitchFamily="18" charset="0"/>
            </a:endParaRPr>
          </a:p>
          <a:p>
            <a:r>
              <a:rPr lang="ru-RU" dirty="0">
                <a:solidFill>
                  <a:schemeClr val="bg1"/>
                </a:solidFill>
                <a:latin typeface="Times New Roman" panose="02020603050405020304" pitchFamily="18" charset="0"/>
                <a:cs typeface="Times New Roman" panose="02020603050405020304" pitchFamily="18" charset="0"/>
              </a:rPr>
              <a:t>В разные времена и в разных странах обязанность воспитания и обучения нередко возлагалась на разных людей: воспитателей, кураторов, учителей. Ещё </a:t>
            </a:r>
            <a:r>
              <a:rPr lang="ru-RU" dirty="0">
                <a:solidFill>
                  <a:schemeClr val="bg1"/>
                </a:solidFill>
                <a:latin typeface="Times New Roman" panose="02020603050405020304" pitchFamily="18" charset="0"/>
                <a:cs typeface="Times New Roman" panose="02020603050405020304" pitchFamily="18" charset="0"/>
                <a:hlinkClick r:id="rId4" tooltip="Ушинский, Константин Дмитриевич">
                  <a:extLst>
                    <a:ext uri="{A12FA001-AC4F-418D-AE19-62706E023703}">
                      <ahyp:hlinkClr xmlns:ahyp="http://schemas.microsoft.com/office/drawing/2018/hyperlinkcolor" val="tx"/>
                    </a:ext>
                  </a:extLst>
                </a:hlinkClick>
              </a:rPr>
              <a:t>К. Д. Ушинский</a:t>
            </a:r>
            <a:r>
              <a:rPr lang="ru-RU" dirty="0">
                <a:solidFill>
                  <a:schemeClr val="bg1"/>
                </a:solidFill>
                <a:latin typeface="Times New Roman" panose="02020603050405020304" pitchFamily="18" charset="0"/>
                <a:cs typeface="Times New Roman" panose="02020603050405020304" pitchFamily="18" charset="0"/>
              </a:rPr>
              <a:t> напоминал учителям о первоочерёдности задачи воспитания по сравнению с обучением, указывая на то, что при иной постановке мы легко можем увлечься обучением знаниям и навыкам человека, который вследствие недостаточного или дурного воспитания обратит их во зло, при этом став даже более общественно опасным человеком, чем если бы он остался менее образованным (и приводил в качестве примера Чичикова):</a:t>
            </a:r>
            <a:endParaRPr lang="ru-RU" b="0" i="0" dirty="0">
              <a:solidFill>
                <a:schemeClr val="bg1"/>
              </a:solidFill>
              <a:effectLst/>
              <a:latin typeface="Times New Roman" panose="02020603050405020304" pitchFamily="18" charset="0"/>
              <a:cs typeface="Times New Roman" panose="02020603050405020304" pitchFamily="18" charset="0"/>
            </a:endParaRPr>
          </a:p>
        </p:txBody>
      </p:sp>
      <p:pic>
        <p:nvPicPr>
          <p:cNvPr id="7" name="Picture 4" descr="Рисунок учитель для детей - 57 фото">
            <a:extLst>
              <a:ext uri="{FF2B5EF4-FFF2-40B4-BE49-F238E27FC236}">
                <a16:creationId xmlns:a16="http://schemas.microsoft.com/office/drawing/2014/main" id="{7FD44555-2B84-4545-AC3A-60E5ED1930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7039" y="3739399"/>
            <a:ext cx="4565703" cy="30382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65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277C2450-16F4-4775-9445-2C99054C121A}"/>
              </a:ext>
            </a:extLst>
          </p:cNvPr>
          <p:cNvSpPr/>
          <p:nvPr/>
        </p:nvSpPr>
        <p:spPr>
          <a:xfrm>
            <a:off x="235226" y="216790"/>
            <a:ext cx="11701670" cy="1938992"/>
          </a:xfrm>
          <a:prstGeom prst="rect">
            <a:avLst/>
          </a:prstGeom>
        </p:spPr>
        <p:txBody>
          <a:bodyPr wrap="square">
            <a:spAutoFit/>
          </a:bodyPr>
          <a:lstStyle/>
          <a:p>
            <a:r>
              <a:rPr lang="ru-RU" sz="2400" b="1" dirty="0">
                <a:solidFill>
                  <a:srgbClr val="000000"/>
                </a:solidFill>
                <a:latin typeface="Times New Roman" panose="02020603050405020304" pitchFamily="18" charset="0"/>
                <a:cs typeface="Times New Roman" panose="02020603050405020304" pitchFamily="18" charset="0"/>
              </a:rPr>
              <a:t>Полицейские</a:t>
            </a:r>
            <a:r>
              <a:rPr lang="ru-RU" sz="2400" dirty="0">
                <a:solidFill>
                  <a:srgbClr val="000000"/>
                </a:solidFill>
                <a:latin typeface="Times New Roman" panose="02020603050405020304" pitchFamily="18" charset="0"/>
                <a:cs typeface="Times New Roman" panose="02020603050405020304" pitchFamily="18" charset="0"/>
              </a:rPr>
              <a:t> – это те, к кому в первую очередь обращаются граждане, когда случается беда. Они патрулируют улицы города, скверы и парки, общаются с населением, принимают заявления, предотвращают и раскрывают преступления, обеспечивают безопасность на культурно-массовых мероприятиях, в транспорте, проводят профилактические беседы и так далее. </a:t>
            </a:r>
            <a:endParaRPr lang="ru-RU" sz="24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6396" y="2869324"/>
            <a:ext cx="5474722" cy="3079531"/>
          </a:xfrm>
          <a:prstGeom prst="rect">
            <a:avLst/>
          </a:prstGeom>
        </p:spPr>
      </p:pic>
    </p:spTree>
    <p:extLst>
      <p:ext uri="{BB962C8B-B14F-4D97-AF65-F5344CB8AC3E}">
        <p14:creationId xmlns:p14="http://schemas.microsoft.com/office/powerpoint/2010/main" val="1069406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920400F8-60D3-411E-B877-3345A403D8DB}"/>
              </a:ext>
            </a:extLst>
          </p:cNvPr>
          <p:cNvSpPr/>
          <p:nvPr/>
        </p:nvSpPr>
        <p:spPr>
          <a:xfrm>
            <a:off x="6096000" y="233810"/>
            <a:ext cx="5970103" cy="5632311"/>
          </a:xfrm>
          <a:prstGeom prst="rect">
            <a:avLst/>
          </a:prstGeom>
        </p:spPr>
        <p:txBody>
          <a:bodyPr wrap="square">
            <a:spAutoFit/>
          </a:bodyPr>
          <a:lstStyle/>
          <a:p>
            <a:pPr fontAlgn="base"/>
            <a:r>
              <a:rPr lang="ru-RU" sz="2000" dirty="0">
                <a:solidFill>
                  <a:srgbClr val="222222"/>
                </a:solidFill>
                <a:latin typeface="Times New Roman" panose="02020603050405020304" pitchFamily="18" charset="0"/>
                <a:cs typeface="Times New Roman" panose="02020603050405020304" pitchFamily="18" charset="0"/>
              </a:rPr>
              <a:t>Врач – это человек, готовый посвятить себя служению людям.  Он берет на себя ответственность за самое прекрасное на свете – жизнь человека. Профессия врача –  одна из самых благородных, гуманных и необходимых профессий на земле. </a:t>
            </a:r>
            <a:br>
              <a:rPr lang="ru-RU" sz="2000" dirty="0">
                <a:solidFill>
                  <a:srgbClr val="222222"/>
                </a:solidFill>
                <a:latin typeface="Times New Roman" panose="02020603050405020304" pitchFamily="18" charset="0"/>
                <a:cs typeface="Times New Roman" panose="02020603050405020304" pitchFamily="18" charset="0"/>
              </a:rPr>
            </a:br>
            <a:endParaRPr lang="ru-RU" sz="2000" dirty="0">
              <a:solidFill>
                <a:srgbClr val="222222"/>
              </a:solidFill>
              <a:latin typeface="Times New Roman" panose="02020603050405020304" pitchFamily="18" charset="0"/>
              <a:cs typeface="Times New Roman" panose="02020603050405020304" pitchFamily="18" charset="0"/>
            </a:endParaRPr>
          </a:p>
          <a:p>
            <a:pPr fontAlgn="base"/>
            <a:r>
              <a:rPr lang="ru-RU" sz="2000" dirty="0">
                <a:solidFill>
                  <a:srgbClr val="222222"/>
                </a:solidFill>
                <a:latin typeface="Times New Roman" panose="02020603050405020304" pitchFamily="18" charset="0"/>
                <a:cs typeface="Times New Roman" panose="02020603050405020304" pitchFamily="18" charset="0"/>
              </a:rPr>
              <a:t>Какими качествами должен обладать человек, который  выбрал для себя профессию врача?</a:t>
            </a:r>
            <a:br>
              <a:rPr lang="ru-RU" sz="2000" dirty="0">
                <a:solidFill>
                  <a:srgbClr val="222222"/>
                </a:solidFill>
                <a:latin typeface="Times New Roman" panose="02020603050405020304" pitchFamily="18" charset="0"/>
                <a:cs typeface="Times New Roman" panose="02020603050405020304" pitchFamily="18" charset="0"/>
              </a:rPr>
            </a:br>
            <a:r>
              <a:rPr lang="ru-RU" sz="2000" dirty="0">
                <a:solidFill>
                  <a:srgbClr val="222222"/>
                </a:solidFill>
                <a:latin typeface="Times New Roman" panose="02020603050405020304" pitchFamily="18" charset="0"/>
                <a:cs typeface="Times New Roman" panose="02020603050405020304" pitchFamily="18" charset="0"/>
              </a:rPr>
              <a:t>Врач должен любить людей. Можно иметь прекрасные знания, быть готовыми к самым трудным ситуациям, но без любви и сострадания нет хорошего врача. Потому что дело врача – облегчать страдания и спасать от смерти больных.</a:t>
            </a:r>
            <a:br>
              <a:rPr lang="ru-RU" sz="2000" dirty="0">
                <a:solidFill>
                  <a:srgbClr val="222222"/>
                </a:solidFill>
                <a:latin typeface="Times New Roman" panose="02020603050405020304" pitchFamily="18" charset="0"/>
                <a:cs typeface="Times New Roman" panose="02020603050405020304" pitchFamily="18" charset="0"/>
              </a:rPr>
            </a:br>
            <a:r>
              <a:rPr lang="ru-RU" sz="2000" dirty="0">
                <a:solidFill>
                  <a:srgbClr val="222222"/>
                </a:solidFill>
                <a:latin typeface="Times New Roman" panose="02020603050405020304" pitchFamily="18" charset="0"/>
                <a:cs typeface="Times New Roman" panose="02020603050405020304" pitchFamily="18" charset="0"/>
              </a:rPr>
              <a:t> </a:t>
            </a:r>
            <a:br>
              <a:rPr lang="ru-RU" sz="2000" dirty="0">
                <a:solidFill>
                  <a:srgbClr val="222222"/>
                </a:solidFill>
                <a:latin typeface="Times New Roman" panose="02020603050405020304" pitchFamily="18" charset="0"/>
                <a:cs typeface="Times New Roman" panose="02020603050405020304" pitchFamily="18" charset="0"/>
              </a:rPr>
            </a:br>
            <a:r>
              <a:rPr lang="ru-RU" sz="2000" dirty="0">
                <a:solidFill>
                  <a:srgbClr val="222222"/>
                </a:solidFill>
                <a:latin typeface="Times New Roman" panose="02020603050405020304" pitchFamily="18" charset="0"/>
                <a:cs typeface="Times New Roman" panose="02020603050405020304" pitchFamily="18" charset="0"/>
              </a:rPr>
              <a:t>Врач призван служить здоровью каждого человека и всего народа. Призвание врача требует, чтобы он выполнял свои обязанности, следуя голосу совести и руководствуясь принципами врачебной этики.</a:t>
            </a:r>
            <a:endParaRPr lang="ru-RU" sz="2000" b="0" i="0" dirty="0">
              <a:solidFill>
                <a:srgbClr val="222222"/>
              </a:solidFill>
              <a:effectLst/>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985" y="4193626"/>
            <a:ext cx="3005959" cy="2254469"/>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5311" y="105103"/>
            <a:ext cx="2254633" cy="4008236"/>
          </a:xfrm>
          <a:prstGeom prst="rect">
            <a:avLst/>
          </a:prstGeom>
        </p:spPr>
      </p:pic>
    </p:spTree>
    <p:extLst>
      <p:ext uri="{BB962C8B-B14F-4D97-AF65-F5344CB8AC3E}">
        <p14:creationId xmlns:p14="http://schemas.microsoft.com/office/powerpoint/2010/main" val="1540288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52922D5E-CCC6-405F-90F1-8AD5684C4A45}"/>
              </a:ext>
            </a:extLst>
          </p:cNvPr>
          <p:cNvSpPr/>
          <p:nvPr/>
        </p:nvSpPr>
        <p:spPr>
          <a:xfrm>
            <a:off x="0" y="209231"/>
            <a:ext cx="12192000" cy="3693319"/>
          </a:xfrm>
          <a:prstGeom prst="rect">
            <a:avLst/>
          </a:prstGeom>
        </p:spPr>
        <p:txBody>
          <a:bodyPr wrap="square">
            <a:spAutoFit/>
          </a:bodyPr>
          <a:lstStyle/>
          <a:p>
            <a:pPr algn="just" fontAlgn="base"/>
            <a:r>
              <a:rPr lang="ru-RU" b="1" dirty="0">
                <a:solidFill>
                  <a:srgbClr val="5E677A"/>
                </a:solidFill>
                <a:latin typeface="Arial" panose="020B0604020202020204" pitchFamily="34" charset="0"/>
              </a:rPr>
              <a:t>Пожарный – важная, необходимая профессия, при которой приходится одновременно выполнять функцию огнеборца, спасателя, медицинского работника.</a:t>
            </a:r>
            <a:r>
              <a:rPr lang="ru-RU" dirty="0">
                <a:solidFill>
                  <a:srgbClr val="5E677A"/>
                </a:solidFill>
                <a:latin typeface="Arial" panose="020B0604020202020204" pitchFamily="34" charset="0"/>
              </a:rPr>
              <a:t> Ввиду специфики, такая деятельность подходит не всем, потому что предполагает нагрузку не только физическую, но и психологическую. Эта профессия лидирует в рейтинге специальностей, опасных для здоровья и жизни. Чтобы работать пожарным, недостаточно располагать теоретическими знаниями. Для спасения людей и их имущества, а также ради собственного выживания во время ликвидации бедствия представителям этой профессии требуется постоянная тренировка, повышение квалификации.</a:t>
            </a:r>
          </a:p>
          <a:p>
            <a:pPr fontAlgn="base"/>
            <a:r>
              <a:rPr lang="ru-RU" b="1" dirty="0">
                <a:solidFill>
                  <a:srgbClr val="63759A"/>
                </a:solidFill>
                <a:latin typeface="Open Sans"/>
              </a:rPr>
              <a:t>Кто такой пожарный, чем интересна профессия, чем полезна обществу</a:t>
            </a:r>
          </a:p>
          <a:p>
            <a:pPr algn="just" fontAlgn="base"/>
            <a:r>
              <a:rPr lang="ru-RU" b="1" dirty="0">
                <a:solidFill>
                  <a:srgbClr val="003562"/>
                </a:solidFill>
                <a:latin typeface="Arial" panose="020B0604020202020204" pitchFamily="34" charset="0"/>
              </a:rPr>
              <a:t>Пожарный</a:t>
            </a:r>
            <a:r>
              <a:rPr lang="ru-RU" dirty="0">
                <a:solidFill>
                  <a:srgbClr val="5E677A"/>
                </a:solidFill>
                <a:latin typeface="Arial" panose="020B0604020202020204" pitchFamily="34" charset="0"/>
              </a:rPr>
              <a:t> </a:t>
            </a:r>
            <a:r>
              <a:rPr lang="ru-RU" dirty="0">
                <a:solidFill>
                  <a:srgbClr val="000000"/>
                </a:solidFill>
                <a:latin typeface="Arial" panose="020B0604020202020204" pitchFamily="34" charset="0"/>
              </a:rPr>
              <a:t>– профессия, которая полезна для общества. Работники этой сферы спасают людей, гасят пламя, направляют действия на сохранение объектов, представляющих материальную ценность. Благодаря усилиям представителей этой профессии удается быстро и с минимальными потерями ликвидировать стихийные бедствия, последствия различных аварий. Также, при необходимости, спасатели оказывают пострадавшим первую медицинскую помощь.</a:t>
            </a:r>
            <a:endParaRPr lang="ru-RU" b="0" i="0" dirty="0">
              <a:solidFill>
                <a:srgbClr val="5E677A"/>
              </a:solidFill>
              <a:effectLst/>
              <a:latin typeface="Arial" panose="020B0604020202020204" pitchFamily="34" charset="0"/>
            </a:endParaRPr>
          </a:p>
        </p:txBody>
      </p:sp>
      <p:pic>
        <p:nvPicPr>
          <p:cNvPr id="8194" name="Picture 2" descr="https://proforientator.ru/upload/img/publications/stati/pozharniy1.jpg">
            <a:extLst>
              <a:ext uri="{FF2B5EF4-FFF2-40B4-BE49-F238E27FC236}">
                <a16:creationId xmlns:a16="http://schemas.microsoft.com/office/drawing/2014/main" id="{A9A15888-284F-4AC1-9831-204D647CE2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0002" y="4026911"/>
            <a:ext cx="3887609" cy="2121642"/>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1454" y="3902550"/>
            <a:ext cx="1140413" cy="2469931"/>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682" y="4201986"/>
            <a:ext cx="4451338" cy="2055266"/>
          </a:xfrm>
          <a:prstGeom prst="rect">
            <a:avLst/>
          </a:prstGeom>
        </p:spPr>
      </p:pic>
    </p:spTree>
    <p:extLst>
      <p:ext uri="{BB962C8B-B14F-4D97-AF65-F5344CB8AC3E}">
        <p14:creationId xmlns:p14="http://schemas.microsoft.com/office/powerpoint/2010/main" val="1419867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56E60E7D-8DEE-497A-A979-1563A1E184BC}"/>
              </a:ext>
            </a:extLst>
          </p:cNvPr>
          <p:cNvSpPr/>
          <p:nvPr/>
        </p:nvSpPr>
        <p:spPr>
          <a:xfrm>
            <a:off x="106017" y="98683"/>
            <a:ext cx="11840817" cy="6528903"/>
          </a:xfrm>
          <a:prstGeom prst="rect">
            <a:avLst/>
          </a:prstGeom>
        </p:spPr>
        <p:txBody>
          <a:bodyPr wrap="square">
            <a:spAutoFit/>
          </a:bodyPr>
          <a:lstStyle/>
          <a:p>
            <a:pPr algn="ctr">
              <a:spcAft>
                <a:spcPts val="0"/>
              </a:spcAft>
            </a:pPr>
            <a:r>
              <a:rPr lang="ru-RU" sz="2800"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В социальных профессиях самыми главными выделяют следующие духовно-нравственные качества: </a:t>
            </a:r>
          </a:p>
          <a:p>
            <a:pPr>
              <a:lnSpc>
                <a:spcPct val="107000"/>
              </a:lnSpc>
              <a:spcAft>
                <a:spcPts val="0"/>
              </a:spcAft>
            </a:pPr>
            <a:r>
              <a:rPr lang="ru-RU" sz="2800"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коммуникабельность;</a:t>
            </a:r>
            <a:endParaRPr lang="ru-RU" sz="2800"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ru-RU" sz="2800"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стрессоустойчивость;</a:t>
            </a:r>
            <a:endParaRPr lang="ru-RU" sz="2800"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ru-RU" sz="2800"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чуткость и доброжелательность;</a:t>
            </a:r>
            <a:endParaRPr lang="ru-RU" sz="2800"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ru-RU" sz="2800"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высокая работоспособность;</a:t>
            </a:r>
            <a:endParaRPr lang="ru-RU" sz="2800"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457200" indent="-457200">
              <a:lnSpc>
                <a:spcPct val="107000"/>
              </a:lnSpc>
              <a:spcAft>
                <a:spcPts val="800"/>
              </a:spcAft>
              <a:buFontTx/>
              <a:buChar char="-"/>
            </a:pPr>
            <a:r>
              <a:rPr lang="ru-RU" sz="2800"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целеустремленность.</a:t>
            </a:r>
          </a:p>
          <a:p>
            <a:pPr>
              <a:lnSpc>
                <a:spcPct val="107000"/>
              </a:lnSpc>
              <a:spcAft>
                <a:spcPts val="800"/>
              </a:spcAft>
            </a:pPr>
            <a:r>
              <a:rPr lang="ru-RU" sz="2000" dirty="0">
                <a:solidFill>
                  <a:schemeClr val="accent6">
                    <a:lumMod val="75000"/>
                  </a:schemeClr>
                </a:solidFill>
                <a:latin typeface="Times New Roman" panose="02020603050405020304" pitchFamily="18" charset="0"/>
                <a:cs typeface="Times New Roman" panose="02020603050405020304" pitchFamily="18" charset="0"/>
              </a:rPr>
              <a:t>	Так как люди находятся в постоянном контакте с людьми, с их проблемами, трудностями, присущи еще духовно-нравственные качества личности. Не только человек выбирает профессию. Любая профессиональная деятельность отбирает людей, обладающих набором черт качеств, необходимых для успешности этой деятельности. Эти качества называются профессионально важными. Работа врача, учителя, социального работника требует от человека доброжелательности, отзывчивости, умения контролировать свои эмоции. Оперативный работник, сотрудник МЧС, пожарный должны быть эмоционально устойчивыми и хладнокровными, обладать мгновенной реакцией, силой и выносливостью. Недостаток этих качеств может стоить им здоровья или жизни.</a:t>
            </a:r>
          </a:p>
          <a:p>
            <a:pPr marL="457200" indent="-457200">
              <a:lnSpc>
                <a:spcPct val="107000"/>
              </a:lnSpc>
              <a:spcAft>
                <a:spcPts val="800"/>
              </a:spcAft>
              <a:buFontTx/>
              <a:buChar char="-"/>
            </a:pPr>
            <a:endParaRPr lang="ru-RU" sz="2800"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8345436"/>
      </p:ext>
    </p:extLst>
  </p:cSld>
  <p:clrMapOvr>
    <a:masterClrMapping/>
  </p:clrMapOvr>
</p:sld>
</file>

<file path=ppt/theme/theme1.xml><?xml version="1.0" encoding="utf-8"?>
<a:theme xmlns:a="http://schemas.openxmlformats.org/drawingml/2006/main" name="Сектор">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172</TotalTime>
  <Words>856</Words>
  <Application>Microsoft Office PowerPoint</Application>
  <PresentationFormat>Широкоэкранный</PresentationFormat>
  <Paragraphs>41</Paragraphs>
  <Slides>10</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10</vt:i4>
      </vt:variant>
    </vt:vector>
  </HeadingPairs>
  <TitlesOfParts>
    <vt:vector size="17" baseType="lpstr">
      <vt:lpstr>Arial</vt:lpstr>
      <vt:lpstr>Calibri</vt:lpstr>
      <vt:lpstr>Century Gothic</vt:lpstr>
      <vt:lpstr>Open Sans</vt:lpstr>
      <vt:lpstr>Times New Roman</vt:lpstr>
      <vt:lpstr>Wingdings 3</vt:lpstr>
      <vt:lpstr>Сектор</vt:lpstr>
      <vt:lpstr>Презентация PowerPoint</vt:lpstr>
      <vt:lpstr>   «социальные профессии: их важность для сохранения духовно-нравственного облика общества»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на тему:    «социальные профессии: их важность для сохранения духовно-нравственного облика общества»</dc:title>
  <dc:creator>Admin</dc:creator>
  <cp:lastModifiedBy>четыре Самара</cp:lastModifiedBy>
  <cp:revision>15</cp:revision>
  <dcterms:created xsi:type="dcterms:W3CDTF">2024-01-24T08:47:48Z</dcterms:created>
  <dcterms:modified xsi:type="dcterms:W3CDTF">2024-02-14T18:17:15Z</dcterms:modified>
</cp:coreProperties>
</file>