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6" r:id="rId6"/>
    <p:sldId id="267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613C4F-B5A7-4A59-9EF1-9DFAF6837239}" type="doc">
      <dgm:prSet loTypeId="urn:microsoft.com/office/officeart/2005/8/layout/hierarchy4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21EB08BD-0704-43B0-9866-8E50EABD1B0C}">
      <dgm:prSet phldrT="[Текст]" custT="1"/>
      <dgm:spPr/>
      <dgm:t>
        <a:bodyPr/>
        <a:lstStyle/>
        <a:p>
          <a:r>
            <a:rPr lang="ru-RU" sz="1400" b="1">
              <a:latin typeface="Times New Roman" pitchFamily="18" charset="0"/>
              <a:cs typeface="Times New Roman" pitchFamily="18" charset="0"/>
            </a:rPr>
            <a:t>Ребенок с нарушением речи (с ОВЗ):  </a:t>
          </a:r>
        </a:p>
      </dgm:t>
    </dgm:pt>
    <dgm:pt modelId="{8BDD0ADC-F176-4A61-A7A6-2BAE39593063}" type="parTrans" cxnId="{B67DA026-234C-4418-A0F3-833753C24B85}">
      <dgm:prSet/>
      <dgm:spPr/>
      <dgm:t>
        <a:bodyPr/>
        <a:lstStyle/>
        <a:p>
          <a:endParaRPr lang="ru-RU"/>
        </a:p>
      </dgm:t>
    </dgm:pt>
    <dgm:pt modelId="{3AEE4D84-3B53-425B-811E-D6D1DC9F03C2}" type="sibTrans" cxnId="{B67DA026-234C-4418-A0F3-833753C24B85}">
      <dgm:prSet/>
      <dgm:spPr/>
      <dgm:t>
        <a:bodyPr/>
        <a:lstStyle/>
        <a:p>
          <a:endParaRPr lang="ru-RU"/>
        </a:p>
      </dgm:t>
    </dgm:pt>
    <dgm:pt modelId="{FE755043-E593-4D29-9118-C5BB025F7A19}">
      <dgm:prSet phldrT="[Текст]" custT="1"/>
      <dgm:spPr/>
      <dgm:t>
        <a:bodyPr/>
        <a:lstStyle/>
        <a:p>
          <a:pPr algn="ctr"/>
          <a:r>
            <a:rPr lang="ru-RU" sz="1100" b="1" i="1">
              <a:latin typeface="Times New Roman" pitchFamily="18" charset="0"/>
              <a:cs typeface="Times New Roman" pitchFamily="18" charset="0"/>
            </a:rPr>
            <a:t>Музыкальный руководитель:</a:t>
          </a:r>
          <a:r>
            <a:rPr lang="ru-RU" sz="1100" i="1">
              <a:latin typeface="Times New Roman" pitchFamily="18" charset="0"/>
              <a:cs typeface="Times New Roman" pitchFamily="18" charset="0"/>
            </a:rPr>
            <a:t>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развитие чувства ритма и темпа речи; 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работа над голосом;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автоматизация звуков на занятии; </a:t>
          </a:r>
        </a:p>
      </dgm:t>
    </dgm:pt>
    <dgm:pt modelId="{DBA0F285-E163-487A-B084-F2FE92C5849B}" type="parTrans" cxnId="{AB88FDD9-9491-44C1-97DF-C66F7AC144C0}">
      <dgm:prSet/>
      <dgm:spPr/>
      <dgm:t>
        <a:bodyPr/>
        <a:lstStyle/>
        <a:p>
          <a:endParaRPr lang="ru-RU"/>
        </a:p>
      </dgm:t>
    </dgm:pt>
    <dgm:pt modelId="{8E748DEC-2DE0-4AE0-A651-E4E0BB3B5F5E}" type="sibTrans" cxnId="{AB88FDD9-9491-44C1-97DF-C66F7AC144C0}">
      <dgm:prSet/>
      <dgm:spPr/>
      <dgm:t>
        <a:bodyPr/>
        <a:lstStyle/>
        <a:p>
          <a:endParaRPr lang="ru-RU"/>
        </a:p>
      </dgm:t>
    </dgm:pt>
    <dgm:pt modelId="{8D8038A3-0F35-4025-991E-A4F08EF78A44}">
      <dgm:prSet phldrT="[Текст]" custT="1"/>
      <dgm:spPr/>
      <dgm:t>
        <a:bodyPr/>
        <a:lstStyle/>
        <a:p>
          <a:pPr algn="ctr"/>
          <a:r>
            <a:rPr lang="ru-RU" sz="1100" b="1" i="1">
              <a:latin typeface="Times New Roman" pitchFamily="18" charset="0"/>
              <a:cs typeface="Times New Roman" pitchFamily="18" charset="0"/>
            </a:rPr>
            <a:t>Родители (законные представители</a:t>
          </a:r>
          <a:r>
            <a:rPr lang="ru-RU" sz="1100">
              <a:latin typeface="Times New Roman" pitchFamily="18" charset="0"/>
              <a:cs typeface="Times New Roman" pitchFamily="18" charset="0"/>
            </a:rPr>
            <a:t>):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выполнение рекомендаций учителя-логопеда по коррекции речевых нарушений;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посещение консультаций и родительских собраний;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посещение совместных занятий учителя-логопеда, ребенка и родителя; </a:t>
          </a:r>
        </a:p>
      </dgm:t>
    </dgm:pt>
    <dgm:pt modelId="{C6BCC121-87DC-49E4-B649-F9D8DB9B9319}" type="parTrans" cxnId="{DAC4E9D5-0E67-48A7-AD55-AE67835D14F5}">
      <dgm:prSet/>
      <dgm:spPr/>
      <dgm:t>
        <a:bodyPr/>
        <a:lstStyle/>
        <a:p>
          <a:endParaRPr lang="ru-RU"/>
        </a:p>
      </dgm:t>
    </dgm:pt>
    <dgm:pt modelId="{8BB53979-E2D9-49D3-B386-26D7A1EB6EE7}" type="sibTrans" cxnId="{DAC4E9D5-0E67-48A7-AD55-AE67835D14F5}">
      <dgm:prSet/>
      <dgm:spPr/>
      <dgm:t>
        <a:bodyPr/>
        <a:lstStyle/>
        <a:p>
          <a:endParaRPr lang="ru-RU"/>
        </a:p>
      </dgm:t>
    </dgm:pt>
    <dgm:pt modelId="{B63DE024-E093-43A6-BA1C-34B27E3C18FA}">
      <dgm:prSet custT="1"/>
      <dgm:spPr/>
      <dgm:t>
        <a:bodyPr/>
        <a:lstStyle/>
        <a:p>
          <a:pPr algn="l"/>
          <a:endParaRPr lang="ru-RU" sz="1100" b="1" i="1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100" b="1" i="1">
              <a:latin typeface="Times New Roman" pitchFamily="18" charset="0"/>
              <a:cs typeface="Times New Roman" pitchFamily="18" charset="0"/>
            </a:rPr>
            <a:t>Учитель-логопед: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коррекция (ослабление) речевого нарушения;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определение структуры дефекта;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постановка и автоматизация звуков;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совершенствование фонематической стороны речи;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развитие лексико-грамматической стороны речи;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развитие мелкой моторики;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взаимодействие с педагогами ДОУ;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совместный подбор с педагогами  речевого матерала к утренникам;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оказание консультативной помощи родителям;  </a:t>
          </a:r>
        </a:p>
        <a:p>
          <a:pPr algn="l"/>
          <a:endParaRPr lang="ru-RU" sz="1050"/>
        </a:p>
      </dgm:t>
    </dgm:pt>
    <dgm:pt modelId="{974084C2-9445-4283-A6AC-29525F0C5900}" type="parTrans" cxnId="{BA532CEA-3583-46E0-95AB-D01F8C14C181}">
      <dgm:prSet/>
      <dgm:spPr/>
      <dgm:t>
        <a:bodyPr/>
        <a:lstStyle/>
        <a:p>
          <a:endParaRPr lang="ru-RU"/>
        </a:p>
      </dgm:t>
    </dgm:pt>
    <dgm:pt modelId="{EE1C19DD-0300-4BF4-B5C6-22E1F4C950AC}" type="sibTrans" cxnId="{BA532CEA-3583-46E0-95AB-D01F8C14C181}">
      <dgm:prSet/>
      <dgm:spPr/>
      <dgm:t>
        <a:bodyPr/>
        <a:lstStyle/>
        <a:p>
          <a:endParaRPr lang="ru-RU"/>
        </a:p>
      </dgm:t>
    </dgm:pt>
    <dgm:pt modelId="{6AAF65A3-DF22-4FAF-9332-E343D4D8EF9D}">
      <dgm:prSet custT="1"/>
      <dgm:spPr/>
      <dgm:t>
        <a:bodyPr/>
        <a:lstStyle/>
        <a:p>
          <a:pPr algn="ctr"/>
          <a:endParaRPr lang="ru-RU" sz="1100" b="1" i="1"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100" b="1" i="1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ru-RU" sz="1100" b="1" i="1">
              <a:latin typeface="Times New Roman" pitchFamily="18" charset="0"/>
              <a:cs typeface="Times New Roman" pitchFamily="18" charset="0"/>
            </a:rPr>
            <a:t>Педагог-психолог</a:t>
          </a:r>
          <a:r>
            <a:rPr lang="ru-RU" sz="1100" i="1">
              <a:latin typeface="Times New Roman" pitchFamily="18" charset="0"/>
              <a:cs typeface="Times New Roman" pitchFamily="18" charset="0"/>
            </a:rPr>
            <a:t>: 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коррекция основных психических процессов;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снятие тревожности при негативном настрое на занятие; </a:t>
          </a:r>
        </a:p>
        <a:p>
          <a:pPr algn="ctr"/>
          <a:endParaRPr lang="ru-RU" sz="1100"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200"/>
        </a:p>
      </dgm:t>
    </dgm:pt>
    <dgm:pt modelId="{AFA79FD7-6E00-4DDF-854C-5BFE609E07E3}" type="parTrans" cxnId="{58EE5169-9742-4519-BB64-29B2A431AE42}">
      <dgm:prSet/>
      <dgm:spPr/>
      <dgm:t>
        <a:bodyPr/>
        <a:lstStyle/>
        <a:p>
          <a:endParaRPr lang="ru-RU"/>
        </a:p>
      </dgm:t>
    </dgm:pt>
    <dgm:pt modelId="{CFBA2B7B-55D3-4C69-9D8B-B43903DA5FBF}" type="sibTrans" cxnId="{58EE5169-9742-4519-BB64-29B2A431AE42}">
      <dgm:prSet/>
      <dgm:spPr/>
      <dgm:t>
        <a:bodyPr/>
        <a:lstStyle/>
        <a:p>
          <a:endParaRPr lang="ru-RU"/>
        </a:p>
      </dgm:t>
    </dgm:pt>
    <dgm:pt modelId="{E1251B19-A136-412B-9D9D-C5DCA4E8C5EE}">
      <dgm:prSet custT="1"/>
      <dgm:spPr/>
      <dgm:t>
        <a:bodyPr/>
        <a:lstStyle/>
        <a:p>
          <a:pPr algn="ctr"/>
          <a:r>
            <a:rPr lang="ru-RU" sz="1100" b="1" i="1">
              <a:latin typeface="Times New Roman" pitchFamily="18" charset="0"/>
              <a:cs typeface="Times New Roman" pitchFamily="18" charset="0"/>
            </a:rPr>
            <a:t>Воспитатели: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контроль за речью детей на занятиях во время режимных моментов;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развитие мелкой моторики;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проведение индивидуальных занятий-пятиминуток во второй половине дня по рекомендациям учителя-логопеда с детьми с речевыми нарушениями ; </a:t>
          </a:r>
        </a:p>
      </dgm:t>
    </dgm:pt>
    <dgm:pt modelId="{0C27F415-7BCB-4DC5-9A12-D306C0AEB252}" type="parTrans" cxnId="{3E6A8335-DA68-42FA-812B-420656812EDD}">
      <dgm:prSet/>
      <dgm:spPr/>
      <dgm:t>
        <a:bodyPr/>
        <a:lstStyle/>
        <a:p>
          <a:endParaRPr lang="ru-RU"/>
        </a:p>
      </dgm:t>
    </dgm:pt>
    <dgm:pt modelId="{2F019974-46CD-481E-A775-6410EF094D2F}" type="sibTrans" cxnId="{3E6A8335-DA68-42FA-812B-420656812EDD}">
      <dgm:prSet/>
      <dgm:spPr/>
      <dgm:t>
        <a:bodyPr/>
        <a:lstStyle/>
        <a:p>
          <a:endParaRPr lang="ru-RU"/>
        </a:p>
      </dgm:t>
    </dgm:pt>
    <dgm:pt modelId="{827B454B-381F-401A-AB65-94808E3AA706}">
      <dgm:prSet custT="1"/>
      <dgm:spPr/>
      <dgm:t>
        <a:bodyPr/>
        <a:lstStyle/>
        <a:p>
          <a:pPr algn="ctr"/>
          <a:r>
            <a:rPr lang="ru-RU" sz="1100" b="1" i="1">
              <a:latin typeface="Times New Roman" pitchFamily="18" charset="0"/>
              <a:cs typeface="Times New Roman" pitchFamily="18" charset="0"/>
            </a:rPr>
            <a:t>Инструктор по физической культуре: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развитие общей моторики и координации движений;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регуляция речевого дыхания; </a:t>
          </a:r>
        </a:p>
      </dgm:t>
    </dgm:pt>
    <dgm:pt modelId="{A7044B6F-2A1B-4BD8-9EDD-B709C6D809C7}" type="parTrans" cxnId="{5529B717-0084-4A1A-9340-C0253E874B79}">
      <dgm:prSet/>
      <dgm:spPr/>
      <dgm:t>
        <a:bodyPr/>
        <a:lstStyle/>
        <a:p>
          <a:endParaRPr lang="ru-RU"/>
        </a:p>
      </dgm:t>
    </dgm:pt>
    <dgm:pt modelId="{8958F26B-A2BC-4FCD-81B1-5C7FADF59CCA}" type="sibTrans" cxnId="{5529B717-0084-4A1A-9340-C0253E874B79}">
      <dgm:prSet/>
      <dgm:spPr/>
      <dgm:t>
        <a:bodyPr/>
        <a:lstStyle/>
        <a:p>
          <a:endParaRPr lang="ru-RU"/>
        </a:p>
      </dgm:t>
    </dgm:pt>
    <dgm:pt modelId="{3CD4B1B5-531F-4610-AD5E-8703A1D9FC6B}">
      <dgm:prSet custT="1"/>
      <dgm:spPr/>
      <dgm:t>
        <a:bodyPr/>
        <a:lstStyle/>
        <a:p>
          <a:pPr algn="ctr"/>
          <a:r>
            <a:rPr lang="ru-RU" sz="1100" b="1" i="1">
              <a:latin typeface="Times New Roman" pitchFamily="18" charset="0"/>
              <a:cs typeface="Times New Roman" pitchFamily="18" charset="0"/>
            </a:rPr>
            <a:t>Медицинский блок (при необходимости): </a:t>
          </a:r>
        </a:p>
        <a:p>
          <a:pPr algn="l"/>
          <a:r>
            <a:rPr lang="ru-RU" sz="1100">
              <a:latin typeface="Times New Roman" pitchFamily="18" charset="0"/>
              <a:cs typeface="Times New Roman" pitchFamily="18" charset="0"/>
            </a:rPr>
            <a:t>- консультации у специалистов (невролог, психиарт, отоларинголог и др.). </a:t>
          </a:r>
        </a:p>
      </dgm:t>
    </dgm:pt>
    <dgm:pt modelId="{742D6697-F755-43D5-9C04-98F941A069EC}" type="parTrans" cxnId="{57418106-A5D9-4515-8A50-DBB86C7F44DD}">
      <dgm:prSet/>
      <dgm:spPr/>
      <dgm:t>
        <a:bodyPr/>
        <a:lstStyle/>
        <a:p>
          <a:endParaRPr lang="ru-RU"/>
        </a:p>
      </dgm:t>
    </dgm:pt>
    <dgm:pt modelId="{66DD5331-DFDD-4424-8122-008236A0282E}" type="sibTrans" cxnId="{57418106-A5D9-4515-8A50-DBB86C7F44DD}">
      <dgm:prSet/>
      <dgm:spPr/>
      <dgm:t>
        <a:bodyPr/>
        <a:lstStyle/>
        <a:p>
          <a:endParaRPr lang="ru-RU"/>
        </a:p>
      </dgm:t>
    </dgm:pt>
    <dgm:pt modelId="{C8CBB77F-8BAC-4403-97BD-738F5B1241BC}" type="pres">
      <dgm:prSet presAssocID="{1F613C4F-B5A7-4A59-9EF1-9DFAF683723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88BCEA1-5338-40EB-B60A-37A8DD0797E1}" type="pres">
      <dgm:prSet presAssocID="{21EB08BD-0704-43B0-9866-8E50EABD1B0C}" presName="vertOne" presStyleCnt="0"/>
      <dgm:spPr/>
    </dgm:pt>
    <dgm:pt modelId="{07E371F3-E7B5-4D87-82AA-F3D1692E69CE}" type="pres">
      <dgm:prSet presAssocID="{21EB08BD-0704-43B0-9866-8E50EABD1B0C}" presName="txOne" presStyleLbl="node0" presStyleIdx="0" presStyleCnt="1" custLinFactNeighborX="-37" custLinFactNeighborY="-48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7BD3EA-48AE-4603-8287-9C0A46102357}" type="pres">
      <dgm:prSet presAssocID="{21EB08BD-0704-43B0-9866-8E50EABD1B0C}" presName="parTransOne" presStyleCnt="0"/>
      <dgm:spPr/>
    </dgm:pt>
    <dgm:pt modelId="{943BAA8C-C6A7-434B-9C2D-497FEAB9BB59}" type="pres">
      <dgm:prSet presAssocID="{21EB08BD-0704-43B0-9866-8E50EABD1B0C}" presName="horzOne" presStyleCnt="0"/>
      <dgm:spPr/>
    </dgm:pt>
    <dgm:pt modelId="{5E4D832B-64CF-4C81-86A2-7927A6E117C9}" type="pres">
      <dgm:prSet presAssocID="{B63DE024-E093-43A6-BA1C-34B27E3C18FA}" presName="vertTwo" presStyleCnt="0"/>
      <dgm:spPr/>
    </dgm:pt>
    <dgm:pt modelId="{A7133033-D1EF-40A2-A56D-CC1A9B47EA80}" type="pres">
      <dgm:prSet presAssocID="{B63DE024-E093-43A6-BA1C-34B27E3C18FA}" presName="txTwo" presStyleLbl="node2" presStyleIdx="0" presStyleCnt="2" custScaleY="5899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51848D-9BC9-4AF4-99D8-68A3FDA55C0F}" type="pres">
      <dgm:prSet presAssocID="{B63DE024-E093-43A6-BA1C-34B27E3C18FA}" presName="parTransTwo" presStyleCnt="0"/>
      <dgm:spPr/>
    </dgm:pt>
    <dgm:pt modelId="{1E4F57D2-3EFC-4FE4-8C83-146DB50375A9}" type="pres">
      <dgm:prSet presAssocID="{B63DE024-E093-43A6-BA1C-34B27E3C18FA}" presName="horzTwo" presStyleCnt="0"/>
      <dgm:spPr/>
    </dgm:pt>
    <dgm:pt modelId="{59CC6DD9-12BE-49CA-9ACB-B0447CDF4E6F}" type="pres">
      <dgm:prSet presAssocID="{FE755043-E593-4D29-9118-C5BB025F7A19}" presName="vertThree" presStyleCnt="0"/>
      <dgm:spPr/>
    </dgm:pt>
    <dgm:pt modelId="{35B31D4E-22CA-4FB1-BEB2-40FF267E3A68}" type="pres">
      <dgm:prSet presAssocID="{FE755043-E593-4D29-9118-C5BB025F7A19}" presName="txThree" presStyleLbl="node3" presStyleIdx="0" presStyleCnt="2" custScaleY="2879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DAAF12-69DD-4721-A756-0434D2000C77}" type="pres">
      <dgm:prSet presAssocID="{FE755043-E593-4D29-9118-C5BB025F7A19}" presName="parTransThree" presStyleCnt="0"/>
      <dgm:spPr/>
    </dgm:pt>
    <dgm:pt modelId="{D601015B-2634-4ACF-9889-B6CCD1989A1B}" type="pres">
      <dgm:prSet presAssocID="{FE755043-E593-4D29-9118-C5BB025F7A19}" presName="horzThree" presStyleCnt="0"/>
      <dgm:spPr/>
    </dgm:pt>
    <dgm:pt modelId="{3CC8B8C7-CED2-48A6-BDCA-FDE00C318498}" type="pres">
      <dgm:prSet presAssocID="{8D8038A3-0F35-4025-991E-A4F08EF78A44}" presName="vertFour" presStyleCnt="0">
        <dgm:presLayoutVars>
          <dgm:chPref val="3"/>
        </dgm:presLayoutVars>
      </dgm:prSet>
      <dgm:spPr/>
    </dgm:pt>
    <dgm:pt modelId="{96FAD988-1B6F-4E7B-9CD4-78E44FB3CE92}" type="pres">
      <dgm:prSet presAssocID="{8D8038A3-0F35-4025-991E-A4F08EF78A44}" presName="txFour" presStyleLbl="node4" presStyleIdx="0" presStyleCnt="3" custScaleY="3425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D0AA6F-0661-4B0D-9C63-D38C3DEADDFE}" type="pres">
      <dgm:prSet presAssocID="{8D8038A3-0F35-4025-991E-A4F08EF78A44}" presName="horzFour" presStyleCnt="0"/>
      <dgm:spPr/>
    </dgm:pt>
    <dgm:pt modelId="{D7E508BB-3F9C-4324-B562-DE5F535BED7A}" type="pres">
      <dgm:prSet presAssocID="{EE1C19DD-0300-4BF4-B5C6-22E1F4C950AC}" presName="sibSpaceTwo" presStyleCnt="0"/>
      <dgm:spPr/>
    </dgm:pt>
    <dgm:pt modelId="{EDE700C8-B33F-4BED-89A7-DAD88C01F773}" type="pres">
      <dgm:prSet presAssocID="{6AAF65A3-DF22-4FAF-9332-E343D4D8EF9D}" presName="vertTwo" presStyleCnt="0"/>
      <dgm:spPr/>
    </dgm:pt>
    <dgm:pt modelId="{AA583C30-79B0-4177-B843-9F00EF3682E2}" type="pres">
      <dgm:prSet presAssocID="{6AAF65A3-DF22-4FAF-9332-E343D4D8EF9D}" presName="txTwo" presStyleLbl="node2" presStyleIdx="1" presStyleCnt="2" custScaleY="2584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F7E9B5-A35B-4FAC-97DE-5379CFE76254}" type="pres">
      <dgm:prSet presAssocID="{6AAF65A3-DF22-4FAF-9332-E343D4D8EF9D}" presName="parTransTwo" presStyleCnt="0"/>
      <dgm:spPr/>
    </dgm:pt>
    <dgm:pt modelId="{1ABD0A41-8D53-4A05-8442-CAC25FF9B41A}" type="pres">
      <dgm:prSet presAssocID="{6AAF65A3-DF22-4FAF-9332-E343D4D8EF9D}" presName="horzTwo" presStyleCnt="0"/>
      <dgm:spPr/>
    </dgm:pt>
    <dgm:pt modelId="{15C97832-B84F-4311-B8FB-E27212F43FD4}" type="pres">
      <dgm:prSet presAssocID="{E1251B19-A136-412B-9D9D-C5DCA4E8C5EE}" presName="vertThree" presStyleCnt="0"/>
      <dgm:spPr/>
    </dgm:pt>
    <dgm:pt modelId="{B92ABAB5-CEC3-4CBB-B338-1CC6CDD18233}" type="pres">
      <dgm:prSet presAssocID="{E1251B19-A136-412B-9D9D-C5DCA4E8C5EE}" presName="txThree" presStyleLbl="node3" presStyleIdx="1" presStyleCnt="2" custScaleY="407825" custLinFactNeighborX="5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AA06D1-2197-48CB-9D21-2D40CEBA6C4B}" type="pres">
      <dgm:prSet presAssocID="{E1251B19-A136-412B-9D9D-C5DCA4E8C5EE}" presName="parTransThree" presStyleCnt="0"/>
      <dgm:spPr/>
    </dgm:pt>
    <dgm:pt modelId="{6C87FAA8-7431-48B7-9310-57A07BD0861A}" type="pres">
      <dgm:prSet presAssocID="{E1251B19-A136-412B-9D9D-C5DCA4E8C5EE}" presName="horzThree" presStyleCnt="0"/>
      <dgm:spPr/>
    </dgm:pt>
    <dgm:pt modelId="{F1EA2343-2CC8-485A-A3F3-A36268E9AD2E}" type="pres">
      <dgm:prSet presAssocID="{827B454B-381F-401A-AB65-94808E3AA706}" presName="vertFour" presStyleCnt="0">
        <dgm:presLayoutVars>
          <dgm:chPref val="3"/>
        </dgm:presLayoutVars>
      </dgm:prSet>
      <dgm:spPr/>
    </dgm:pt>
    <dgm:pt modelId="{08CD75C6-65DC-48EC-856D-05A810735403}" type="pres">
      <dgm:prSet presAssocID="{827B454B-381F-401A-AB65-94808E3AA706}" presName="txFour" presStyleLbl="node4" presStyleIdx="1" presStyleCnt="3" custScaleY="313853" custLinFactNeighborX="5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4F728C-366A-4C8D-A189-ADE432CF2E41}" type="pres">
      <dgm:prSet presAssocID="{827B454B-381F-401A-AB65-94808E3AA706}" presName="parTransFour" presStyleCnt="0"/>
      <dgm:spPr/>
    </dgm:pt>
    <dgm:pt modelId="{E0432650-DA73-4E1C-A59A-444CB4BBD862}" type="pres">
      <dgm:prSet presAssocID="{827B454B-381F-401A-AB65-94808E3AA706}" presName="horzFour" presStyleCnt="0"/>
      <dgm:spPr/>
    </dgm:pt>
    <dgm:pt modelId="{63FBE667-6C8C-4248-9F5D-4A2FE6FBAC4A}" type="pres">
      <dgm:prSet presAssocID="{3CD4B1B5-531F-4610-AD5E-8703A1D9FC6B}" presName="vertFour" presStyleCnt="0">
        <dgm:presLayoutVars>
          <dgm:chPref val="3"/>
        </dgm:presLayoutVars>
      </dgm:prSet>
      <dgm:spPr/>
    </dgm:pt>
    <dgm:pt modelId="{D1847E33-862E-4218-8800-3BA7E2C9EE43}" type="pres">
      <dgm:prSet presAssocID="{3CD4B1B5-531F-4610-AD5E-8703A1D9FC6B}" presName="txFour" presStyleLbl="node4" presStyleIdx="2" presStyleCnt="3" custScaleY="2570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71D343-A849-4508-B7B7-F68CEE996ED0}" type="pres">
      <dgm:prSet presAssocID="{3CD4B1B5-531F-4610-AD5E-8703A1D9FC6B}" presName="horzFour" presStyleCnt="0"/>
      <dgm:spPr/>
    </dgm:pt>
  </dgm:ptLst>
  <dgm:cxnLst>
    <dgm:cxn modelId="{58EE5169-9742-4519-BB64-29B2A431AE42}" srcId="{21EB08BD-0704-43B0-9866-8E50EABD1B0C}" destId="{6AAF65A3-DF22-4FAF-9332-E343D4D8EF9D}" srcOrd="1" destOrd="0" parTransId="{AFA79FD7-6E00-4DDF-854C-5BFE609E07E3}" sibTransId="{CFBA2B7B-55D3-4C69-9D8B-B43903DA5FBF}"/>
    <dgm:cxn modelId="{EBF32AE7-08D3-4D56-9849-154A72C36654}" type="presOf" srcId="{E1251B19-A136-412B-9D9D-C5DCA4E8C5EE}" destId="{B92ABAB5-CEC3-4CBB-B338-1CC6CDD18233}" srcOrd="0" destOrd="0" presId="urn:microsoft.com/office/officeart/2005/8/layout/hierarchy4"/>
    <dgm:cxn modelId="{57418106-A5D9-4515-8A50-DBB86C7F44DD}" srcId="{827B454B-381F-401A-AB65-94808E3AA706}" destId="{3CD4B1B5-531F-4610-AD5E-8703A1D9FC6B}" srcOrd="0" destOrd="0" parTransId="{742D6697-F755-43D5-9C04-98F941A069EC}" sibTransId="{66DD5331-DFDD-4424-8122-008236A0282E}"/>
    <dgm:cxn modelId="{69C819CB-7769-419A-9759-4BA2932400B0}" type="presOf" srcId="{21EB08BD-0704-43B0-9866-8E50EABD1B0C}" destId="{07E371F3-E7B5-4D87-82AA-F3D1692E69CE}" srcOrd="0" destOrd="0" presId="urn:microsoft.com/office/officeart/2005/8/layout/hierarchy4"/>
    <dgm:cxn modelId="{693F3BA7-FDC9-473F-B211-13CA12D73C47}" type="presOf" srcId="{1F613C4F-B5A7-4A59-9EF1-9DFAF6837239}" destId="{C8CBB77F-8BAC-4403-97BD-738F5B1241BC}" srcOrd="0" destOrd="0" presId="urn:microsoft.com/office/officeart/2005/8/layout/hierarchy4"/>
    <dgm:cxn modelId="{332AE526-F3E4-4202-AD97-FE825589569C}" type="presOf" srcId="{B63DE024-E093-43A6-BA1C-34B27E3C18FA}" destId="{A7133033-D1EF-40A2-A56D-CC1A9B47EA80}" srcOrd="0" destOrd="0" presId="urn:microsoft.com/office/officeart/2005/8/layout/hierarchy4"/>
    <dgm:cxn modelId="{B67DA026-234C-4418-A0F3-833753C24B85}" srcId="{1F613C4F-B5A7-4A59-9EF1-9DFAF6837239}" destId="{21EB08BD-0704-43B0-9866-8E50EABD1B0C}" srcOrd="0" destOrd="0" parTransId="{8BDD0ADC-F176-4A61-A7A6-2BAE39593063}" sibTransId="{3AEE4D84-3B53-425B-811E-D6D1DC9F03C2}"/>
    <dgm:cxn modelId="{6D78E4A5-3174-4E15-88D6-5565D8C05B5D}" type="presOf" srcId="{6AAF65A3-DF22-4FAF-9332-E343D4D8EF9D}" destId="{AA583C30-79B0-4177-B843-9F00EF3682E2}" srcOrd="0" destOrd="0" presId="urn:microsoft.com/office/officeart/2005/8/layout/hierarchy4"/>
    <dgm:cxn modelId="{D3CB84F8-8C66-4A54-B5C3-AF42EFEDF513}" type="presOf" srcId="{3CD4B1B5-531F-4610-AD5E-8703A1D9FC6B}" destId="{D1847E33-862E-4218-8800-3BA7E2C9EE43}" srcOrd="0" destOrd="0" presId="urn:microsoft.com/office/officeart/2005/8/layout/hierarchy4"/>
    <dgm:cxn modelId="{86364083-CFC0-4366-BFD2-A1896846B158}" type="presOf" srcId="{8D8038A3-0F35-4025-991E-A4F08EF78A44}" destId="{96FAD988-1B6F-4E7B-9CD4-78E44FB3CE92}" srcOrd="0" destOrd="0" presId="urn:microsoft.com/office/officeart/2005/8/layout/hierarchy4"/>
    <dgm:cxn modelId="{DAC4E9D5-0E67-48A7-AD55-AE67835D14F5}" srcId="{FE755043-E593-4D29-9118-C5BB025F7A19}" destId="{8D8038A3-0F35-4025-991E-A4F08EF78A44}" srcOrd="0" destOrd="0" parTransId="{C6BCC121-87DC-49E4-B649-F9D8DB9B9319}" sibTransId="{8BB53979-E2D9-49D3-B386-26D7A1EB6EE7}"/>
    <dgm:cxn modelId="{3E6A8335-DA68-42FA-812B-420656812EDD}" srcId="{6AAF65A3-DF22-4FAF-9332-E343D4D8EF9D}" destId="{E1251B19-A136-412B-9D9D-C5DCA4E8C5EE}" srcOrd="0" destOrd="0" parTransId="{0C27F415-7BCB-4DC5-9A12-D306C0AEB252}" sibTransId="{2F019974-46CD-481E-A775-6410EF094D2F}"/>
    <dgm:cxn modelId="{5529B717-0084-4A1A-9340-C0253E874B79}" srcId="{E1251B19-A136-412B-9D9D-C5DCA4E8C5EE}" destId="{827B454B-381F-401A-AB65-94808E3AA706}" srcOrd="0" destOrd="0" parTransId="{A7044B6F-2A1B-4BD8-9EDD-B709C6D809C7}" sibTransId="{8958F26B-A2BC-4FCD-81B1-5C7FADF59CCA}"/>
    <dgm:cxn modelId="{AB88FDD9-9491-44C1-97DF-C66F7AC144C0}" srcId="{B63DE024-E093-43A6-BA1C-34B27E3C18FA}" destId="{FE755043-E593-4D29-9118-C5BB025F7A19}" srcOrd="0" destOrd="0" parTransId="{DBA0F285-E163-487A-B084-F2FE92C5849B}" sibTransId="{8E748DEC-2DE0-4AE0-A651-E4E0BB3B5F5E}"/>
    <dgm:cxn modelId="{1183F177-51C4-4F9B-8BF9-F030010D41D1}" type="presOf" srcId="{827B454B-381F-401A-AB65-94808E3AA706}" destId="{08CD75C6-65DC-48EC-856D-05A810735403}" srcOrd="0" destOrd="0" presId="urn:microsoft.com/office/officeart/2005/8/layout/hierarchy4"/>
    <dgm:cxn modelId="{BA532CEA-3583-46E0-95AB-D01F8C14C181}" srcId="{21EB08BD-0704-43B0-9866-8E50EABD1B0C}" destId="{B63DE024-E093-43A6-BA1C-34B27E3C18FA}" srcOrd="0" destOrd="0" parTransId="{974084C2-9445-4283-A6AC-29525F0C5900}" sibTransId="{EE1C19DD-0300-4BF4-B5C6-22E1F4C950AC}"/>
    <dgm:cxn modelId="{21DB4933-87FB-4403-9C5B-27B77350153F}" type="presOf" srcId="{FE755043-E593-4D29-9118-C5BB025F7A19}" destId="{35B31D4E-22CA-4FB1-BEB2-40FF267E3A68}" srcOrd="0" destOrd="0" presId="urn:microsoft.com/office/officeart/2005/8/layout/hierarchy4"/>
    <dgm:cxn modelId="{A48CA127-BF3D-4366-861C-51BF42141963}" type="presParOf" srcId="{C8CBB77F-8BAC-4403-97BD-738F5B1241BC}" destId="{B88BCEA1-5338-40EB-B60A-37A8DD0797E1}" srcOrd="0" destOrd="0" presId="urn:microsoft.com/office/officeart/2005/8/layout/hierarchy4"/>
    <dgm:cxn modelId="{BA7570A1-8FC3-444F-A9B0-A4C0EAB0D640}" type="presParOf" srcId="{B88BCEA1-5338-40EB-B60A-37A8DD0797E1}" destId="{07E371F3-E7B5-4D87-82AA-F3D1692E69CE}" srcOrd="0" destOrd="0" presId="urn:microsoft.com/office/officeart/2005/8/layout/hierarchy4"/>
    <dgm:cxn modelId="{F6313C41-C4D7-460E-A1AB-25A99A17124F}" type="presParOf" srcId="{B88BCEA1-5338-40EB-B60A-37A8DD0797E1}" destId="{857BD3EA-48AE-4603-8287-9C0A46102357}" srcOrd="1" destOrd="0" presId="urn:microsoft.com/office/officeart/2005/8/layout/hierarchy4"/>
    <dgm:cxn modelId="{A042B44E-E050-4E4F-B05B-9D310577BFD7}" type="presParOf" srcId="{B88BCEA1-5338-40EB-B60A-37A8DD0797E1}" destId="{943BAA8C-C6A7-434B-9C2D-497FEAB9BB59}" srcOrd="2" destOrd="0" presId="urn:microsoft.com/office/officeart/2005/8/layout/hierarchy4"/>
    <dgm:cxn modelId="{14FF4D30-64DD-4601-A069-9F2C4E37CC52}" type="presParOf" srcId="{943BAA8C-C6A7-434B-9C2D-497FEAB9BB59}" destId="{5E4D832B-64CF-4C81-86A2-7927A6E117C9}" srcOrd="0" destOrd="0" presId="urn:microsoft.com/office/officeart/2005/8/layout/hierarchy4"/>
    <dgm:cxn modelId="{67EB33CF-29FE-4DC2-A2C3-37DA65D5C340}" type="presParOf" srcId="{5E4D832B-64CF-4C81-86A2-7927A6E117C9}" destId="{A7133033-D1EF-40A2-A56D-CC1A9B47EA80}" srcOrd="0" destOrd="0" presId="urn:microsoft.com/office/officeart/2005/8/layout/hierarchy4"/>
    <dgm:cxn modelId="{43E41893-B996-4376-9D94-65B184FE1839}" type="presParOf" srcId="{5E4D832B-64CF-4C81-86A2-7927A6E117C9}" destId="{2F51848D-9BC9-4AF4-99D8-68A3FDA55C0F}" srcOrd="1" destOrd="0" presId="urn:microsoft.com/office/officeart/2005/8/layout/hierarchy4"/>
    <dgm:cxn modelId="{D858C061-82A0-4E5F-A8CD-E54AE7DC8144}" type="presParOf" srcId="{5E4D832B-64CF-4C81-86A2-7927A6E117C9}" destId="{1E4F57D2-3EFC-4FE4-8C83-146DB50375A9}" srcOrd="2" destOrd="0" presId="urn:microsoft.com/office/officeart/2005/8/layout/hierarchy4"/>
    <dgm:cxn modelId="{CFCFDF16-1257-44B6-8C14-936C102495E7}" type="presParOf" srcId="{1E4F57D2-3EFC-4FE4-8C83-146DB50375A9}" destId="{59CC6DD9-12BE-49CA-9ACB-B0447CDF4E6F}" srcOrd="0" destOrd="0" presId="urn:microsoft.com/office/officeart/2005/8/layout/hierarchy4"/>
    <dgm:cxn modelId="{BB4DD57B-3A4D-48EC-86DF-74DD4084A21C}" type="presParOf" srcId="{59CC6DD9-12BE-49CA-9ACB-B0447CDF4E6F}" destId="{35B31D4E-22CA-4FB1-BEB2-40FF267E3A68}" srcOrd="0" destOrd="0" presId="urn:microsoft.com/office/officeart/2005/8/layout/hierarchy4"/>
    <dgm:cxn modelId="{9552A785-1FC4-41DA-B909-04C4D486EDBA}" type="presParOf" srcId="{59CC6DD9-12BE-49CA-9ACB-B0447CDF4E6F}" destId="{ABDAAF12-69DD-4721-A756-0434D2000C77}" srcOrd="1" destOrd="0" presId="urn:microsoft.com/office/officeart/2005/8/layout/hierarchy4"/>
    <dgm:cxn modelId="{34BE4E69-221A-4AC0-B0E6-9916CDCFF23B}" type="presParOf" srcId="{59CC6DD9-12BE-49CA-9ACB-B0447CDF4E6F}" destId="{D601015B-2634-4ACF-9889-B6CCD1989A1B}" srcOrd="2" destOrd="0" presId="urn:microsoft.com/office/officeart/2005/8/layout/hierarchy4"/>
    <dgm:cxn modelId="{B6C07DA9-3F36-4865-8569-027271D48DA0}" type="presParOf" srcId="{D601015B-2634-4ACF-9889-B6CCD1989A1B}" destId="{3CC8B8C7-CED2-48A6-BDCA-FDE00C318498}" srcOrd="0" destOrd="0" presId="urn:microsoft.com/office/officeart/2005/8/layout/hierarchy4"/>
    <dgm:cxn modelId="{00F15B24-B807-44AB-8FC8-07F7FF0BD52C}" type="presParOf" srcId="{3CC8B8C7-CED2-48A6-BDCA-FDE00C318498}" destId="{96FAD988-1B6F-4E7B-9CD4-78E44FB3CE92}" srcOrd="0" destOrd="0" presId="urn:microsoft.com/office/officeart/2005/8/layout/hierarchy4"/>
    <dgm:cxn modelId="{CADAFFBC-4ED6-4576-9ADC-1CD5B12B5E05}" type="presParOf" srcId="{3CC8B8C7-CED2-48A6-BDCA-FDE00C318498}" destId="{3FD0AA6F-0661-4B0D-9C63-D38C3DEADDFE}" srcOrd="1" destOrd="0" presId="urn:microsoft.com/office/officeart/2005/8/layout/hierarchy4"/>
    <dgm:cxn modelId="{78F3576D-AF9C-4D97-BA9D-F9490757A5D0}" type="presParOf" srcId="{943BAA8C-C6A7-434B-9C2D-497FEAB9BB59}" destId="{D7E508BB-3F9C-4324-B562-DE5F535BED7A}" srcOrd="1" destOrd="0" presId="urn:microsoft.com/office/officeart/2005/8/layout/hierarchy4"/>
    <dgm:cxn modelId="{C82BA194-A139-44FA-8039-0718A9A471B1}" type="presParOf" srcId="{943BAA8C-C6A7-434B-9C2D-497FEAB9BB59}" destId="{EDE700C8-B33F-4BED-89A7-DAD88C01F773}" srcOrd="2" destOrd="0" presId="urn:microsoft.com/office/officeart/2005/8/layout/hierarchy4"/>
    <dgm:cxn modelId="{5DAC3F4D-FFBB-495C-8608-1CB85B885D53}" type="presParOf" srcId="{EDE700C8-B33F-4BED-89A7-DAD88C01F773}" destId="{AA583C30-79B0-4177-B843-9F00EF3682E2}" srcOrd="0" destOrd="0" presId="urn:microsoft.com/office/officeart/2005/8/layout/hierarchy4"/>
    <dgm:cxn modelId="{D3930500-F140-4A5B-8AA8-0D8EA4454B55}" type="presParOf" srcId="{EDE700C8-B33F-4BED-89A7-DAD88C01F773}" destId="{E0F7E9B5-A35B-4FAC-97DE-5379CFE76254}" srcOrd="1" destOrd="0" presId="urn:microsoft.com/office/officeart/2005/8/layout/hierarchy4"/>
    <dgm:cxn modelId="{C8C908C2-E0DA-439B-AFAF-491B2F467CE8}" type="presParOf" srcId="{EDE700C8-B33F-4BED-89A7-DAD88C01F773}" destId="{1ABD0A41-8D53-4A05-8442-CAC25FF9B41A}" srcOrd="2" destOrd="0" presId="urn:microsoft.com/office/officeart/2005/8/layout/hierarchy4"/>
    <dgm:cxn modelId="{9BB90A56-95E0-4EE2-ABFF-5ED90F8E572B}" type="presParOf" srcId="{1ABD0A41-8D53-4A05-8442-CAC25FF9B41A}" destId="{15C97832-B84F-4311-B8FB-E27212F43FD4}" srcOrd="0" destOrd="0" presId="urn:microsoft.com/office/officeart/2005/8/layout/hierarchy4"/>
    <dgm:cxn modelId="{9B7C3178-111B-4CCB-B985-55366ACFDB4C}" type="presParOf" srcId="{15C97832-B84F-4311-B8FB-E27212F43FD4}" destId="{B92ABAB5-CEC3-4CBB-B338-1CC6CDD18233}" srcOrd="0" destOrd="0" presId="urn:microsoft.com/office/officeart/2005/8/layout/hierarchy4"/>
    <dgm:cxn modelId="{F7BBC26D-C977-4DCF-B3C8-17B05FE2A929}" type="presParOf" srcId="{15C97832-B84F-4311-B8FB-E27212F43FD4}" destId="{0FAA06D1-2197-48CB-9D21-2D40CEBA6C4B}" srcOrd="1" destOrd="0" presId="urn:microsoft.com/office/officeart/2005/8/layout/hierarchy4"/>
    <dgm:cxn modelId="{F40B7F1E-7188-49B2-97AD-CA5AE7136E48}" type="presParOf" srcId="{15C97832-B84F-4311-B8FB-E27212F43FD4}" destId="{6C87FAA8-7431-48B7-9310-57A07BD0861A}" srcOrd="2" destOrd="0" presId="urn:microsoft.com/office/officeart/2005/8/layout/hierarchy4"/>
    <dgm:cxn modelId="{5567FEED-3FF5-4D16-AFE9-6F2BE056B2E1}" type="presParOf" srcId="{6C87FAA8-7431-48B7-9310-57A07BD0861A}" destId="{F1EA2343-2CC8-485A-A3F3-A36268E9AD2E}" srcOrd="0" destOrd="0" presId="urn:microsoft.com/office/officeart/2005/8/layout/hierarchy4"/>
    <dgm:cxn modelId="{31ECE915-8439-49A2-8183-F447123206AD}" type="presParOf" srcId="{F1EA2343-2CC8-485A-A3F3-A36268E9AD2E}" destId="{08CD75C6-65DC-48EC-856D-05A810735403}" srcOrd="0" destOrd="0" presId="urn:microsoft.com/office/officeart/2005/8/layout/hierarchy4"/>
    <dgm:cxn modelId="{107C08C2-479E-4A70-8230-F8675456B76B}" type="presParOf" srcId="{F1EA2343-2CC8-485A-A3F3-A36268E9AD2E}" destId="{424F728C-366A-4C8D-A189-ADE432CF2E41}" srcOrd="1" destOrd="0" presId="urn:microsoft.com/office/officeart/2005/8/layout/hierarchy4"/>
    <dgm:cxn modelId="{6329321E-7645-4F77-99E5-5C004152AE4C}" type="presParOf" srcId="{F1EA2343-2CC8-485A-A3F3-A36268E9AD2E}" destId="{E0432650-DA73-4E1C-A59A-444CB4BBD862}" srcOrd="2" destOrd="0" presId="urn:microsoft.com/office/officeart/2005/8/layout/hierarchy4"/>
    <dgm:cxn modelId="{FD0C5F50-1902-465E-843B-55C75C19CF5B}" type="presParOf" srcId="{E0432650-DA73-4E1C-A59A-444CB4BBD862}" destId="{63FBE667-6C8C-4248-9F5D-4A2FE6FBAC4A}" srcOrd="0" destOrd="0" presId="urn:microsoft.com/office/officeart/2005/8/layout/hierarchy4"/>
    <dgm:cxn modelId="{0D65CFFE-EEB7-4021-8298-5C7794222B47}" type="presParOf" srcId="{63FBE667-6C8C-4248-9F5D-4A2FE6FBAC4A}" destId="{D1847E33-862E-4218-8800-3BA7E2C9EE43}" srcOrd="0" destOrd="0" presId="urn:microsoft.com/office/officeart/2005/8/layout/hierarchy4"/>
    <dgm:cxn modelId="{60E93091-0EF5-4C22-A476-104A9D3BEB64}" type="presParOf" srcId="{63FBE667-6C8C-4248-9F5D-4A2FE6FBAC4A}" destId="{AE71D343-A849-4508-B7B7-F68CEE996ED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E371F3-E7B5-4D87-82AA-F3D1692E69CE}">
      <dsp:nvSpPr>
        <dsp:cNvPr id="0" name=""/>
        <dsp:cNvSpPr/>
      </dsp:nvSpPr>
      <dsp:spPr>
        <a:xfrm>
          <a:off x="0" y="2415"/>
          <a:ext cx="9137249" cy="4223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>
              <a:latin typeface="Times New Roman" pitchFamily="18" charset="0"/>
              <a:cs typeface="Times New Roman" pitchFamily="18" charset="0"/>
            </a:rPr>
            <a:t>Ребенок с нарушением речи (с ОВЗ):  </a:t>
          </a:r>
        </a:p>
      </dsp:txBody>
      <dsp:txXfrm>
        <a:off x="0" y="2415"/>
        <a:ext cx="9137249" cy="422355"/>
      </dsp:txXfrm>
    </dsp:sp>
    <dsp:sp modelId="{A7133033-D1EF-40A2-A56D-CC1A9B47EA80}">
      <dsp:nvSpPr>
        <dsp:cNvPr id="0" name=""/>
        <dsp:cNvSpPr/>
      </dsp:nvSpPr>
      <dsp:spPr>
        <a:xfrm>
          <a:off x="12294" y="463842"/>
          <a:ext cx="4375917" cy="2491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i="1" kern="1200"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>
              <a:latin typeface="Times New Roman" pitchFamily="18" charset="0"/>
              <a:cs typeface="Times New Roman" pitchFamily="18" charset="0"/>
            </a:rPr>
            <a:t>Учитель-логопед: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коррекция (ослабление) речевого нарушения;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определение структуры дефекта;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постановка и автоматизация звуков;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совершенствование фонематической стороны речи;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развитие лексико-грамматической стороны речи;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развитие мелкой моторики;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взаимодействие с педагогами ДОУ;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совместный подбор с педагогами  речевого матерала к утренникам;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оказание консультативной помощи родителям; 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/>
        </a:p>
      </dsp:txBody>
      <dsp:txXfrm>
        <a:off x="12294" y="463842"/>
        <a:ext cx="4375917" cy="2491712"/>
      </dsp:txXfrm>
    </dsp:sp>
    <dsp:sp modelId="{35B31D4E-22CA-4FB1-BEB2-40FF267E3A68}">
      <dsp:nvSpPr>
        <dsp:cNvPr id="0" name=""/>
        <dsp:cNvSpPr/>
      </dsp:nvSpPr>
      <dsp:spPr>
        <a:xfrm>
          <a:off x="20828" y="2992809"/>
          <a:ext cx="4358848" cy="12163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>
              <a:latin typeface="Times New Roman" pitchFamily="18" charset="0"/>
              <a:cs typeface="Times New Roman" pitchFamily="18" charset="0"/>
            </a:rPr>
            <a:t>Музыкальный руководитель:</a:t>
          </a:r>
          <a:r>
            <a:rPr lang="ru-RU" sz="1100" i="1" kern="1200"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развитие чувства ритма и темпа речи; 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работа над голосом;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автоматизация звуков на занятии; </a:t>
          </a:r>
        </a:p>
      </dsp:txBody>
      <dsp:txXfrm>
        <a:off x="20828" y="2992809"/>
        <a:ext cx="4358848" cy="1216354"/>
      </dsp:txXfrm>
    </dsp:sp>
    <dsp:sp modelId="{96FAD988-1B6F-4E7B-9CD4-78E44FB3CE92}">
      <dsp:nvSpPr>
        <dsp:cNvPr id="0" name=""/>
        <dsp:cNvSpPr/>
      </dsp:nvSpPr>
      <dsp:spPr>
        <a:xfrm>
          <a:off x="37797" y="4246418"/>
          <a:ext cx="4324911" cy="14468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>
              <a:latin typeface="Times New Roman" pitchFamily="18" charset="0"/>
              <a:cs typeface="Times New Roman" pitchFamily="18" charset="0"/>
            </a:rPr>
            <a:t>Родители (законные представители</a:t>
          </a:r>
          <a:r>
            <a:rPr lang="ru-RU" sz="1100" kern="1200">
              <a:latin typeface="Times New Roman" pitchFamily="18" charset="0"/>
              <a:cs typeface="Times New Roman" pitchFamily="18" charset="0"/>
            </a:rPr>
            <a:t>):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выполнение рекомендаций учителя-логопеда по коррекции речевых нарушений;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посещение консультаций и родительских собраний;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посещение совместных занятий учителя-логопеда, ребенка и родителя; </a:t>
          </a:r>
        </a:p>
      </dsp:txBody>
      <dsp:txXfrm>
        <a:off x="37797" y="4246418"/>
        <a:ext cx="4324911" cy="1446867"/>
      </dsp:txXfrm>
    </dsp:sp>
    <dsp:sp modelId="{AA583C30-79B0-4177-B843-9F00EF3682E2}">
      <dsp:nvSpPr>
        <dsp:cNvPr id="0" name=""/>
        <dsp:cNvSpPr/>
      </dsp:nvSpPr>
      <dsp:spPr>
        <a:xfrm>
          <a:off x="4755788" y="463842"/>
          <a:ext cx="4375917" cy="10917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i="1" kern="1200"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i="1" kern="1200"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>
              <a:latin typeface="Times New Roman" pitchFamily="18" charset="0"/>
              <a:cs typeface="Times New Roman" pitchFamily="18" charset="0"/>
            </a:rPr>
            <a:t>Педагог-психолог</a:t>
          </a:r>
          <a:r>
            <a:rPr lang="ru-RU" sz="1100" i="1" kern="1200">
              <a:latin typeface="Times New Roman" pitchFamily="18" charset="0"/>
              <a:cs typeface="Times New Roman" pitchFamily="18" charset="0"/>
            </a:rPr>
            <a:t>: 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коррекция основных психических процессов;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снятие тревожности при негативном настрое на занятие;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755788" y="463842"/>
        <a:ext cx="4375917" cy="1091725"/>
      </dsp:txXfrm>
    </dsp:sp>
    <dsp:sp modelId="{B92ABAB5-CEC3-4CBB-B338-1CC6CDD18233}">
      <dsp:nvSpPr>
        <dsp:cNvPr id="0" name=""/>
        <dsp:cNvSpPr/>
      </dsp:nvSpPr>
      <dsp:spPr>
        <a:xfrm>
          <a:off x="4785151" y="1592822"/>
          <a:ext cx="4358848" cy="17224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>
              <a:latin typeface="Times New Roman" pitchFamily="18" charset="0"/>
              <a:cs typeface="Times New Roman" pitchFamily="18" charset="0"/>
            </a:rPr>
            <a:t>Воспитатели: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контроль за речью детей на занятиях во время режимных моментов;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развитие мелкой моторики;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проведение индивидуальных занятий-пятиминуток во второй половине дня по рекомендациям учителя-логопеда с детьми с речевыми нарушениями ; </a:t>
          </a:r>
        </a:p>
      </dsp:txBody>
      <dsp:txXfrm>
        <a:off x="4785151" y="1592822"/>
        <a:ext cx="4358848" cy="1722471"/>
      </dsp:txXfrm>
    </dsp:sp>
    <dsp:sp modelId="{08CD75C6-65DC-48EC-856D-05A810735403}">
      <dsp:nvSpPr>
        <dsp:cNvPr id="0" name=""/>
        <dsp:cNvSpPr/>
      </dsp:nvSpPr>
      <dsp:spPr>
        <a:xfrm>
          <a:off x="4803045" y="3352549"/>
          <a:ext cx="4324911" cy="13255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>
              <a:latin typeface="Times New Roman" pitchFamily="18" charset="0"/>
              <a:cs typeface="Times New Roman" pitchFamily="18" charset="0"/>
            </a:rPr>
            <a:t>Инструктор по физической культуре: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развитие общей моторики и координации движений;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регуляция речевого дыхания; </a:t>
          </a:r>
        </a:p>
      </dsp:txBody>
      <dsp:txXfrm>
        <a:off x="4803045" y="3352549"/>
        <a:ext cx="4324911" cy="1325575"/>
      </dsp:txXfrm>
    </dsp:sp>
    <dsp:sp modelId="{D1847E33-862E-4218-8800-3BA7E2C9EE43}">
      <dsp:nvSpPr>
        <dsp:cNvPr id="0" name=""/>
        <dsp:cNvSpPr/>
      </dsp:nvSpPr>
      <dsp:spPr>
        <a:xfrm>
          <a:off x="4814833" y="4715379"/>
          <a:ext cx="4257827" cy="10856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>
              <a:latin typeface="Times New Roman" pitchFamily="18" charset="0"/>
              <a:cs typeface="Times New Roman" pitchFamily="18" charset="0"/>
            </a:rPr>
            <a:t>Медицинский блок (при необходимости):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>
              <a:latin typeface="Times New Roman" pitchFamily="18" charset="0"/>
              <a:cs typeface="Times New Roman" pitchFamily="18" charset="0"/>
            </a:rPr>
            <a:t>- консультации у специалистов (невролог, психиарт, отоларинголог и др.). </a:t>
          </a:r>
        </a:p>
      </dsp:txBody>
      <dsp:txXfrm>
        <a:off x="4814833" y="4715379"/>
        <a:ext cx="4257827" cy="10856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348464" cy="3384376"/>
          </a:xfrm>
        </p:spPr>
        <p:txBody>
          <a:bodyPr>
            <a:noAutofit/>
          </a:bodyPr>
          <a:lstStyle/>
          <a:p>
            <a:r>
              <a:rPr lang="ru-RU" sz="1800" dirty="0" smtClean="0"/>
              <a:t>МБДОУ №52 «Матрешка» с. Кулешовка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4000" b="1" dirty="0" smtClean="0"/>
              <a:t>Организация </a:t>
            </a:r>
            <a:br>
              <a:rPr lang="ru-RU" sz="4000" b="1" dirty="0" smtClean="0"/>
            </a:br>
            <a:r>
              <a:rPr lang="ru-RU" sz="4000" b="1" dirty="0" smtClean="0"/>
              <a:t>логопедической работы в группе компенсирующей направленности.  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797152"/>
            <a:ext cx="6400800" cy="141277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Учитель-логопед: </a:t>
            </a:r>
          </a:p>
          <a:p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Назаренко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Елена Васильевна </a:t>
            </a:r>
          </a:p>
          <a:p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2018 год  </a:t>
            </a:r>
            <a:endParaRPr lang="ru-RU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Группа компенсирующей направленности: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Цель организации</a:t>
            </a:r>
            <a:r>
              <a:rPr lang="ru-RU" dirty="0" smtClean="0"/>
              <a:t> в ДОУ заключается в осуществлении квалифицированной коррекции нарушения речи, недостатков в физическом и психическом развитии детям с ограниченными возможностями здоровья на основе адаптированной основной образовательной программы Учреждения, с учетом ФГОС дошкольного образования, а также с учетом особенностей психофизического развития.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 логопедической группы: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00808"/>
            <a:ext cx="8363272" cy="470912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охрана жизни и укрепление физического и психического здоровья детей с ограниченными возможностями здоровья; </a:t>
            </a:r>
          </a:p>
          <a:p>
            <a:pPr algn="just"/>
            <a:r>
              <a:rPr lang="ru-RU" dirty="0" smtClean="0"/>
              <a:t>обеспечение физического, социально-личностного, познавательно-речевого и художественно-эстетического развития детей с учетом уровня актуального развития; </a:t>
            </a:r>
          </a:p>
          <a:p>
            <a:r>
              <a:rPr lang="ru-RU" dirty="0" smtClean="0"/>
              <a:t>взаимодействие с семьями для обеспечения максимально возможной социальной адаптации, </a:t>
            </a:r>
          </a:p>
          <a:p>
            <a:r>
              <a:rPr lang="ru-RU" dirty="0" smtClean="0"/>
              <a:t>осуществление необходимой коррекции речи:  </a:t>
            </a:r>
          </a:p>
          <a:p>
            <a:r>
              <a:rPr lang="ru-RU" dirty="0" smtClean="0"/>
              <a:t>формирование произносительных навыков; </a:t>
            </a:r>
          </a:p>
          <a:p>
            <a:r>
              <a:rPr lang="ru-RU" dirty="0" smtClean="0"/>
              <a:t>развитие фонематического восприятия, </a:t>
            </a:r>
          </a:p>
          <a:p>
            <a:r>
              <a:rPr lang="ru-RU" dirty="0" smtClean="0"/>
              <a:t>навыков звукового анализа и синтеза; </a:t>
            </a:r>
          </a:p>
          <a:p>
            <a:r>
              <a:rPr lang="ru-RU" dirty="0" smtClean="0"/>
              <a:t>развитие словаря путем привлечения внимания к способам словообразования; </a:t>
            </a:r>
          </a:p>
          <a:p>
            <a:r>
              <a:rPr lang="ru-RU" dirty="0" smtClean="0"/>
              <a:t>развитие грамматической правильности речи; </a:t>
            </a:r>
          </a:p>
          <a:p>
            <a:r>
              <a:rPr lang="ru-RU" dirty="0" smtClean="0"/>
              <a:t>обучение грамоте на базе исправленного звукопроизношения; </a:t>
            </a:r>
          </a:p>
          <a:p>
            <a:r>
              <a:rPr lang="ru-RU" dirty="0" smtClean="0"/>
              <a:t>развитие связной речи.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Рабочая программа: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226084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Рабочая программа разработана на основе Вариативной примерной адаптированной основной образовательной программы для детей с тяжелыми нарушениями речи (общим недоразвитием речи) с 3 до 7 лет под редакцией Н.В. </a:t>
            </a:r>
            <a:r>
              <a:rPr lang="ru-RU" dirty="0" err="1" smtClean="0"/>
              <a:t>Нищевой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pic>
        <p:nvPicPr>
          <p:cNvPr id="5" name="Рисунок 4" descr="4717196_s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573016"/>
            <a:ext cx="2230361" cy="3097724"/>
          </a:xfrm>
          <a:prstGeom prst="rect">
            <a:avLst/>
          </a:prstGeom>
        </p:spPr>
      </p:pic>
      <p:pic>
        <p:nvPicPr>
          <p:cNvPr id="6" name="Рисунок 5" descr="slide-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3212976"/>
            <a:ext cx="2163887" cy="343893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Логопедические занятия включают в себя: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9890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Пополнение словарного запаса; </a:t>
            </a:r>
          </a:p>
          <a:p>
            <a:r>
              <a:rPr lang="ru-RU" dirty="0" smtClean="0"/>
              <a:t>Развитие грамматических категорий; </a:t>
            </a:r>
          </a:p>
          <a:p>
            <a:r>
              <a:rPr lang="ru-RU" dirty="0" smtClean="0"/>
              <a:t>Развитие речевого дыхания; </a:t>
            </a:r>
          </a:p>
          <a:p>
            <a:r>
              <a:rPr lang="ru-RU" dirty="0" smtClean="0"/>
              <a:t>Постановка звуков и введение звука в речь; </a:t>
            </a:r>
          </a:p>
          <a:p>
            <a:r>
              <a:rPr lang="ru-RU" dirty="0" smtClean="0"/>
              <a:t>Развитие слоговой структуры слова; </a:t>
            </a:r>
          </a:p>
          <a:p>
            <a:r>
              <a:rPr lang="ru-RU" dirty="0" smtClean="0"/>
              <a:t>Развитие фонематического восприятия; </a:t>
            </a:r>
          </a:p>
          <a:p>
            <a:r>
              <a:rPr lang="ru-RU" dirty="0" smtClean="0"/>
              <a:t>Совершенствование связной речи; </a:t>
            </a:r>
          </a:p>
          <a:p>
            <a:r>
              <a:rPr lang="ru-RU" dirty="0" smtClean="0"/>
              <a:t>Развитие общей, ручной, мелкой и артикуляционной моторики; </a:t>
            </a:r>
          </a:p>
          <a:p>
            <a:r>
              <a:rPr lang="ru-RU" dirty="0" smtClean="0"/>
              <a:t>Развитие внимания, памяти, мышления.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Компексный</a:t>
            </a:r>
            <a:r>
              <a:rPr lang="ru-RU" b="1" dirty="0" smtClean="0"/>
              <a:t> подход: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Комплексный подход предполагает сочетание коррекционно-педагогической и лечебно-оздоровительной работы, направленной на нормализацию всех сторон речи, моторики, психических процессов, воспитание личности ребенка и оздоровление организма в целом. Необходима совместная работа врача, логопеда, психолога, воспитателя, </a:t>
            </a:r>
            <a:r>
              <a:rPr lang="ru-RU" dirty="0" err="1" smtClean="0"/>
              <a:t>логоритмиста</a:t>
            </a:r>
            <a:r>
              <a:rPr lang="ru-RU" dirty="0" smtClean="0"/>
              <a:t>, музыкального работника, специалиста по физическому воспитанию.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Модель взаимодействия участников коррекционного процесса: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91440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Системный подход: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Опирается на представление о речи как о сложной функциональной системе, структурные компоненты которой находятся в тесном взаимодействии. В связи с этим изучение речи, процесса ее развития и коррекции нарушений предполагает воздействие на все компоненты, на все стороны речевой функциональной системы.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rebenok-i-detskij-sa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780928"/>
            <a:ext cx="4752528" cy="3852113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12961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b="1" dirty="0" smtClean="0"/>
              <a:t>Спасибо за внимание! </a:t>
            </a:r>
            <a:endParaRPr lang="ru-RU" sz="4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568</Words>
  <Application>Microsoft Office PowerPoint</Application>
  <PresentationFormat>Экран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МБДОУ №52 «Матрешка» с. Кулешовка    Организация  логопедической работы в группе компенсирующей направленности.  </vt:lpstr>
      <vt:lpstr>Группа компенсирующей направленности: </vt:lpstr>
      <vt:lpstr>Задачи логопедической группы: </vt:lpstr>
      <vt:lpstr>Рабочая программа: </vt:lpstr>
      <vt:lpstr>Логопедические занятия включают в себя: </vt:lpstr>
      <vt:lpstr>Компексный подход: </vt:lpstr>
      <vt:lpstr>Модель взаимодействия участников коррекционного процесса:</vt:lpstr>
      <vt:lpstr>Системный подход: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км</dc:creator>
  <cp:lastModifiedBy>UserID</cp:lastModifiedBy>
  <cp:revision>26</cp:revision>
  <dcterms:created xsi:type="dcterms:W3CDTF">2018-09-09T15:26:38Z</dcterms:created>
  <dcterms:modified xsi:type="dcterms:W3CDTF">2020-03-19T19:32:16Z</dcterms:modified>
</cp:coreProperties>
</file>