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2" r:id="rId3"/>
    <p:sldId id="265" r:id="rId4"/>
    <p:sldId id="263" r:id="rId5"/>
    <p:sldId id="266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162" y="10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C4127F-EA06-4E2B-87DD-236045115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532745"/>
            <a:ext cx="8361229" cy="2348744"/>
          </a:xfr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dirty="0"/>
              <a:t>Обучение по охране труда руководителей, специалистов служб от и членов комитетов (комиссий) по от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8A11DBE-6B4D-4C41-A3FA-CA5EDF20F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1152" y="5178495"/>
            <a:ext cx="6138682" cy="722741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Преподаватель: Пашнина Галина Алекссевна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FCC3D1D-03F8-4C66-8A7F-AB0EC0F797EC}"/>
              </a:ext>
            </a:extLst>
          </p:cNvPr>
          <p:cNvSpPr/>
          <p:nvPr/>
        </p:nvSpPr>
        <p:spPr>
          <a:xfrm>
            <a:off x="3570514" y="727165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ОБРАЗОВАТЕЛЬНОЕ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УЧРЕЖДЕНИЕ ДОПОЛНИТЕЛЬНОГО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ПРОФЕССИОНАЛЬНОГО ОБРАЗОВАНИЯ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4000" b="1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«Специалист»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 descr="Изображение выглядит как знак, комната, синий&#10;&#10;Автоматически созданное описание">
            <a:extLst>
              <a:ext uri="{FF2B5EF4-FFF2-40B4-BE49-F238E27FC236}">
                <a16:creationId xmlns="" xmlns:a16="http://schemas.microsoft.com/office/drawing/2014/main" id="{6A8FFA81-C8A0-4927-9E04-1F98CDA51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3040" y="363118"/>
            <a:ext cx="1819078" cy="202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8"/>
            </a:pPr>
            <a:r>
              <a:rPr lang="ru-RU" sz="2600" dirty="0" smtClean="0"/>
              <a:t>Приказ </a:t>
            </a:r>
            <a:r>
              <a:rPr lang="ru-RU" sz="2600" dirty="0"/>
              <a:t>о назначении лиц, ответственных за техническую эксплуатацию зданий и сооружений;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 о назначении лица, ответственного за газовое хозяйство;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 о разработке инструкций по охране труда и назначении лиц, ответственных за их разработку;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 об утверждении инструкций по охране труда;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 о продлении срока действия инструкций или пересмотре инструкций по охране труда;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 об утверждении инструкций о мерах пожарной безопасности и плана действий на случай возникновения пожара;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 о порядке присвоения I группы по электробезопасности </a:t>
            </a:r>
            <a:r>
              <a:rPr lang="ru-RU" sz="2600" dirty="0" err="1"/>
              <a:t>неэлектротехническому</a:t>
            </a:r>
            <a:r>
              <a:rPr lang="ru-RU" sz="2600" dirty="0"/>
              <a:t> персоналу образовательного учреждения;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 о создании аттестационной комиссии;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 о проведении обучения по охране труда работников;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ru-RU" sz="2600" dirty="0"/>
              <a:t>Приказы по созданию комиссий по проверке знаний требований охраны труда и безопасных методов труда (Комиссии двух уровней - руководители (специалисты), работники рабочих профессий).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19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Перечни и списки</a:t>
            </a:r>
            <a:r>
              <a:rPr lang="ru-RU" sz="2400" dirty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Перечень действующих инструкций по охране труда (по профессиям, должностям и видам работ);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Перечень профессий и должностей работников, освобожденных от прохождения инструктажа на рабочем месте;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Перечень профессий и должностей работников из числа </a:t>
            </a:r>
            <a:r>
              <a:rPr lang="ru-RU" sz="2400" dirty="0" err="1"/>
              <a:t>неэлектротехнического</a:t>
            </a:r>
            <a:r>
              <a:rPr lang="ru-RU" sz="2400" dirty="0"/>
              <a:t> персонала, которым необходимо присвоение I группы по электробезопасности;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Перечень профессий и должностей электротехнического персонала, которому необходимо иметь группу по электробезопасности не ниже II (ответственный за электрохозяйство, инженер-электрик, электромонтёр по ремонту и обслуживанию электрооборудования и т.д.);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Перечень работ с повышенной опасностью;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39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2400" dirty="0" smtClean="0"/>
              <a:t>Перечень </a:t>
            </a:r>
            <a:r>
              <a:rPr lang="ru-RU" sz="2400" dirty="0"/>
              <a:t>рабочих мест с вредными и (или) опасными условиями труда;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Перечень профессий и должностей работников, которым полагается бесплатная специальная одежда, обувь и другие средства индивидуальной защиты (с указанием вида средств, нормы их выдачи, сроков носки);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Перечень профессий и должностей работников, которым полагается бесплатная выдача смывающих (обезвреживающих) средств;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Список контингента и поименный список работников, которые обязаны проходить предварительный и периодический медицинские осмотры (обследования).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58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Прочие документы</a:t>
            </a:r>
            <a:r>
              <a:rPr lang="ru-RU" sz="2400" dirty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Правила внутреннего трудового распорядка образовательного учреждения;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Должностные инструкции работников (в том числе, с указанием их обязанностей по охране труда) согласно штатному расписанию;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Положение об организации работы по охране труда в образовательном учреждении;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Программа вводного инструктажа по охране труда;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Программы проведения инструктажа по охране труда на рабочем месте для профессий, должностей и видов работ;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Инструкции по охране труда для профессий, должностей и видов работ;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Инструкция о мерах пожарной безопасности в образовательном учреждении;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Программа проведения инструктажа с </a:t>
            </a:r>
            <a:r>
              <a:rPr lang="ru-RU" sz="2400" dirty="0" err="1"/>
              <a:t>неэлектротехническим</a:t>
            </a:r>
            <a:r>
              <a:rPr lang="ru-RU" sz="2400" dirty="0"/>
              <a:t> персоналом образовательного учреждения для присвоения I группы по электробезопасности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2071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2400" dirty="0" smtClean="0"/>
              <a:t>Программы </a:t>
            </a:r>
            <a:r>
              <a:rPr lang="ru-RU" sz="2400" dirty="0"/>
              <a:t>обучения мерам пожарной безопасности работников образовательного учреждения;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Программы обучения по охране труда для профессий, должностей и видов работ;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График проведения проверки знаний по результатам обучения по охране труда;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Экзаменационные билеты (контрольные вопросы, тесты) для проверки знаний требований охраны труда по результатам обучения;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Удостоверения о проверке знаний требований охраны труда работников и протоколы проверки знаний по охране труда;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Удостоверения о проверке знаний норм и правил работы на электроустановках (для электротехнического персонала – например, для ответственного за электрохозяйство, инженера-электрика, электромонтера по ремонту и обслуживанию электрооборудования и т.д.);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Удостоверения о проверке знаний пожарно-технического минимума;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Акты о расследовании несчастных случаев и профессиональных заболеваний, материалы расследований;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631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2400" dirty="0" smtClean="0"/>
              <a:t>Личные </a:t>
            </a:r>
            <a:r>
              <a:rPr lang="ru-RU" sz="2400" dirty="0"/>
              <a:t>карточки учета выдачи спецодежды, </a:t>
            </a:r>
            <a:r>
              <a:rPr lang="ru-RU" sz="2400" dirty="0" err="1"/>
              <a:t>спецобуви</a:t>
            </a:r>
            <a:r>
              <a:rPr lang="ru-RU" sz="2400" dirty="0"/>
              <a:t> и других средств индивидуальной защиты;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Личные карточки учета выдачи смывающих (обезвреживающих) средств;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График проведения периодических медицинских осмотров;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Заключительные акты по итогам медицинских осмотров;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Документация по аттестации рабочих мест по условиям труда (перечень рабочих мест, которые должны быть аттестованы, карты аттестации рабочих мест, протоколы аттестации, инструментальных замеров, оценки напряженности и тяжести производственных процессов на рабочих местах; сводная ведомость результатов аттестации рабочих мест по условиям труда; план мероприятий по улучшению и оздоровлению условий труда и т.д.);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График проведения контроля за состоянием охраны труда;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/>
              <a:t>Комплект нормативных правовых актов, содержащих требования охраны труда в соответствии со спецификой деятельности образовательного учреждения.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631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Журналы</a:t>
            </a:r>
            <a:r>
              <a:rPr lang="ru-RU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регистрации вводного инструктажа по охране труда;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регистрации инструктажа на рабочем месте;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регистрации несчастных случаев;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учета инструкций по охране труда;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учета выдачи инструкций по охране труда;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учета инструктажей по пожарной безопасности;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учета присвоения I группы по электробезопасности </a:t>
            </a:r>
            <a:r>
              <a:rPr lang="ru-RU" sz="2400" dirty="0" err="1"/>
              <a:t>неэлектротехническому</a:t>
            </a:r>
            <a:r>
              <a:rPr lang="ru-RU" sz="2400" dirty="0"/>
              <a:t> персоналу.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6938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Численность сотрудников по охране т руда рассчитывается в соответствии с </a:t>
            </a:r>
          </a:p>
          <a:p>
            <a:pPr marL="0" indent="0" fontAlgn="base">
              <a:buNone/>
            </a:pPr>
            <a:r>
              <a:rPr lang="ru-RU" sz="2400" b="1" dirty="0"/>
              <a:t>ПРИКАЗОМ </a:t>
            </a:r>
            <a:r>
              <a:rPr lang="ru-RU" sz="2400" b="1" dirty="0" smtClean="0"/>
              <a:t>Минтруда</a:t>
            </a:r>
            <a:r>
              <a:rPr lang="ru-RU" sz="2400" dirty="0"/>
              <a:t> </a:t>
            </a:r>
            <a:r>
              <a:rPr lang="ru-RU" sz="2400" b="1" dirty="0" smtClean="0"/>
              <a:t>от </a:t>
            </a:r>
            <a:r>
              <a:rPr lang="ru-RU" sz="2400" b="1" dirty="0"/>
              <a:t>31 января 2022 года N </a:t>
            </a:r>
            <a:r>
              <a:rPr lang="ru-RU" sz="2400" b="1" dirty="0" smtClean="0"/>
              <a:t>37 Об утверждении</a:t>
            </a:r>
            <a:r>
              <a:rPr lang="ru-RU" sz="2400" b="1" dirty="0"/>
              <a:t> Рекомендаций по структуре службы охраны труда в организации и </a:t>
            </a:r>
            <a:r>
              <a:rPr lang="ru-RU" sz="2400" b="1" dirty="0" smtClean="0"/>
              <a:t>по численности </a:t>
            </a:r>
            <a:r>
              <a:rPr lang="ru-RU" sz="2400" b="1" dirty="0"/>
              <a:t>работников службы охраны труда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19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/>
              <a:t>ТРУДОВОЙ  КОДЕКС РОССИЙСКОЙ ФЕДЕРАЦИИ</a:t>
            </a:r>
            <a:endParaRPr lang="ru-RU" sz="2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/>
              <a:t>Принят ФЗ от 2 июля 2021 г. N 311-Ф3 "О внесении изменений в Трудовой кодекс Российской Федерации"</a:t>
            </a:r>
            <a:endParaRPr lang="ru-RU" sz="2400" dirty="0"/>
          </a:p>
          <a:p>
            <a:pPr marL="0" indent="0" algn="ctr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/>
              <a:t>действующая редакция от 14.07.2022 </a:t>
            </a:r>
            <a:endParaRPr lang="ru-RU" sz="2400" dirty="0"/>
          </a:p>
          <a:p>
            <a:pPr marL="0" indent="0" algn="ctr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/>
              <a:t>(с изменениями и дополнениями, вступившими в силу с 25.07.2022)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759969"/>
              </p:ext>
            </p:extLst>
          </p:nvPr>
        </p:nvGraphicFramePr>
        <p:xfrm>
          <a:off x="1038580" y="2245233"/>
          <a:ext cx="10972799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799"/>
              </a:tblGrid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214. Обязанности работодателя в области охраны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214.1. Запрет на работу в опасных условиях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214.2. Права работодателя в области охраны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215. Обязанности работника в области охраны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216. Права работника в области охраны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216.1. Гарантии права работников на труд в условиях, соответствующих требованиям охраны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216.2. Право работника на получение информации об условиях и охране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216.3. Обеспечение права работников на санитарно-бытовое обслуживание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8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52757"/>
              </p:ext>
            </p:extLst>
          </p:nvPr>
        </p:nvGraphicFramePr>
        <p:xfrm>
          <a:off x="1038578" y="292256"/>
          <a:ext cx="10972799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799"/>
              </a:tblGrid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Глава 36. УПРАВЛЕНИЕ ОХРАНОЙ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217. Система управления охраной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218. Профессиональные риски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219. Обучение по охране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220. Медицинские осмотры некоторых категорий работников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221. Обеспечение работников средствами индивидуальной защиты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37698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222. Обеспечение работников молоком или другими равноценными пищевыми продуктами, лечебно-профилактическим питанием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223. Служба охраны труда у работодателя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224. Комитеты (комиссии) по охране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8849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Статья 225. Финансирование мероприятий по улучшению условий и охраны труда</a:t>
                      </a:r>
                      <a:endParaRPr lang="ru-RU" sz="24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4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sz="2400" b="1" dirty="0"/>
              <a:t>Статья 225. Финансирование мероприятий по улучшению условий и охраны труда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pPr marL="0" indent="0" fontAlgn="base">
              <a:buNone/>
            </a:pPr>
            <a:r>
              <a:rPr lang="ru-RU" sz="2400" dirty="0"/>
              <a:t>Финансирование мероприятий по улучшению условий и охраны труда осуществляется за счет средств федерального бюджета, бюджетов субъектов Российской Федерации, местных бюджетов, внебюджетных источников в порядке, установленном федеральными законами и иными нормативными правовыми актами Российской Федерации, законами и иными нормативными правовыми актами субъектов Российской Федерации, нормативными правовыми актами органов местного самоуправления.</a:t>
            </a:r>
          </a:p>
          <a:p>
            <a:pPr marL="0" indent="0" fontAlgn="base">
              <a:buNone/>
            </a:pPr>
            <a:r>
              <a:rPr lang="ru-RU" sz="2400" dirty="0"/>
              <a:t>Финансирование мероприятий по улучшению условий и охраны труда может осуществляться также за счет добровольных взносов организаций и физических лиц.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0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736" y="147211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/>
              <a:t>Финансирование </a:t>
            </a:r>
            <a:r>
              <a:rPr lang="ru-RU" sz="2400" dirty="0"/>
              <a:t>мероприятий по улучшению условий и охраны труда работодателями (за исключением государственных унитарных предприятий и федеральных учреждений) осуществляется в размере не менее 0,2 процента суммы затрат на производство продукции (работ, услуг). </a:t>
            </a:r>
            <a:r>
              <a:rPr lang="ru-RU" sz="2400" dirty="0">
                <a:solidFill>
                  <a:srgbClr val="202124"/>
                </a:solidFill>
                <a:highlight>
                  <a:srgbClr val="00FFFF"/>
                </a:highlight>
                <a:ea typeface="Calibri"/>
                <a:cs typeface="Times New Roman"/>
              </a:rPr>
              <a:t>Причем 0,2 процента — минимальная планка, установленная ТК РФ</a:t>
            </a:r>
            <a:r>
              <a:rPr lang="ru-RU" sz="2400" dirty="0" smtClean="0">
                <a:solidFill>
                  <a:srgbClr val="202124"/>
                </a:solidFill>
                <a:highlight>
                  <a:srgbClr val="00FFFF"/>
                </a:highlight>
                <a:ea typeface="Calibri"/>
                <a:cs typeface="Times New Roman"/>
              </a:rPr>
              <a:t>.</a:t>
            </a:r>
            <a:endParaRPr lang="ru-RU" sz="2400" dirty="0"/>
          </a:p>
          <a:p>
            <a:pPr marL="0" indent="0" fontAlgn="base">
              <a:buNone/>
            </a:pPr>
            <a:r>
              <a:rPr lang="ru-RU" sz="2400" dirty="0"/>
              <a:t>Примерный перечень ежегодно реализуемых работодателем за счет указанных средств мероприятий по улучшению условий и охраны труда, ликвидации или снижению уровней профессиональных рисков либо недопущению повышения их уровней устанавливается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труда.</a:t>
            </a:r>
          </a:p>
          <a:p>
            <a:pPr marL="0" indent="0">
              <a:buNone/>
            </a:pPr>
            <a:r>
              <a:rPr lang="ru-RU" sz="2400" dirty="0"/>
              <a:t>Приказ Минтруда и Социальной защиты России от 29.10.2021 года № 771н «Об утверждении Примерного перечня ежегодно реализуемых работодателем мероприятий по улучшению условий и охраны труда, ликвидации и снижению уровней профессиональных рисков…». </a:t>
            </a:r>
            <a:r>
              <a:rPr lang="ru-RU" sz="2400" dirty="0">
                <a:solidFill>
                  <a:srgbClr val="FF0000"/>
                </a:solidFill>
              </a:rPr>
              <a:t>(старая редакция от 01.03.2012 № 181н)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6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lvl="0" indent="0" algn="ctr" fontAlgn="base">
              <a:buNone/>
            </a:pPr>
            <a:r>
              <a:rPr lang="ru-RU" sz="2400" b="1" dirty="0"/>
              <a:t>Статья 221. ТК РФ. Обеспечение работников средствами индивидуальной защиты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pPr marL="0" indent="0" fontAlgn="base">
              <a:buNone/>
            </a:pPr>
            <a:r>
              <a:rPr lang="ru-RU" sz="2400" dirty="0"/>
              <a:t>Для защиты от воздействия вредных и (или) опасных факторов производственной среды и (или) загрязнения, а также на работах, выполняемых в особых температурных условиях, работникам бесплатно выдаются средства индивидуальной защиты и смывающие средства, прошедшие подтверждение соответствия в порядке, установленном законодательством Российской Федерации о техническом регулировании.</a:t>
            </a:r>
          </a:p>
          <a:p>
            <a:pPr marL="0" indent="0" fontAlgn="base">
              <a:buNone/>
            </a:pPr>
            <a:r>
              <a:rPr lang="ru-RU" sz="2400" dirty="0"/>
              <a:t>Средства индивидуальной защиты включают в себя специальную одежду, специальную обувь, дерматологические средства защиты, средства защиты органов дыхания, рук, головы, лица, органа слуха, глаз, средства защиты от падения с высоты и другие средства индивидуальной защиты, требования к которым определяются в соответствии с законодательством Российской Федерации о техническом регулировании.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3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sz="2600" dirty="0" smtClean="0"/>
              <a:t>Правила </a:t>
            </a:r>
            <a:r>
              <a:rPr lang="ru-RU" sz="2600" dirty="0"/>
              <a:t>обеспечения работников средствами индивидуальной защиты и смывающими средствами, а также единые Типовые нормы выдачи средств индивидуальной защиты и смывающих средств устанавливаются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труда, с учетом мнения Российской трехсторонней комиссии по регулированию социально-трудовых отношений.</a:t>
            </a:r>
          </a:p>
          <a:p>
            <a:pPr marL="0" indent="0" fontAlgn="base">
              <a:buNone/>
            </a:pPr>
            <a:r>
              <a:rPr lang="ru-RU" sz="2600" dirty="0"/>
              <a:t>Нормы бесплатной выдачи средств индивидуальной защиты и смывающих средств работникам устанавливаются работодателем на основании единых Типовых норм выдачи средств индивидуальной защиты и смывающих средств с учетом результатов специальной оценки условий труда, результатов оценки профессиональных рисков, мнения выборного органа первичной профсоюзной организации или иного уполномоченного представительного органа работников (при наличии такого представительного органа).</a:t>
            </a:r>
          </a:p>
          <a:p>
            <a:pPr marL="0" indent="0" fontAlgn="base">
              <a:buNone/>
            </a:pPr>
            <a:r>
              <a:rPr lang="ru-RU" sz="2600" dirty="0"/>
              <a:t>Работодатель за счет своих средств обязан в соответствии с установленными нормами обеспечивать своевременную выдачу средств индивидуальной защиты, их хранение, а также стирку, химическую чистку, сушку, ремонт и замену средств индивидуальной защиты.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Перечень документов по охране труда для учебных заведений с численностью работников до 100 человек</a:t>
            </a:r>
            <a:endParaRPr lang="ru-RU" sz="2400" dirty="0"/>
          </a:p>
          <a:p>
            <a:pPr marL="0" indent="0" fontAlgn="ctr">
              <a:buNone/>
            </a:pPr>
            <a:r>
              <a:rPr lang="ru-RU" sz="2400" dirty="0"/>
              <a:t> </a:t>
            </a:r>
          </a:p>
          <a:p>
            <a:pPr marL="0" indent="0">
              <a:buNone/>
            </a:pPr>
            <a:r>
              <a:rPr lang="ru-RU" sz="2400" dirty="0"/>
              <a:t>Особенность состава документов образовательных </a:t>
            </a:r>
            <a:r>
              <a:rPr lang="ru-RU" sz="2400" dirty="0" err="1"/>
              <a:t>учереждений</a:t>
            </a:r>
            <a:r>
              <a:rPr lang="ru-RU" sz="2400" dirty="0"/>
              <a:t> обусловлена спецификой ее деятельности. Ведь кроме штатных сотрудников на территории работодателя находятся учащиеся. Их также необходимо знакомить с правилами безопасного поведения в процессе учебно-воспитательных занятий</a:t>
            </a:r>
            <a:r>
              <a:rPr lang="ru-RU" sz="2400" baseline="30000" dirty="0"/>
              <a:t>1</a:t>
            </a:r>
            <a:r>
              <a:rPr lang="ru-RU" sz="2400" dirty="0"/>
              <a:t>. Особенность обучения школьников правилам безопасности труда состоит в том, что оно проводится в процессе изучения учебных дисциплин. Инструктажи необходимы перед началом всех видов деятельности: при трудовой и профессиональной подготовке, организации общественно полезного и производительного труда и т. д. При этом ГОСТ не требует делать никаких особых отметок в специальном журнале о проведении инструктажа.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45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7DDF41DD-2FD4-4A65-8A48-BBB0C376D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135922"/>
            <a:ext cx="11173864" cy="662612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Таким образом, в примерный список документов по охране труда входят:</a:t>
            </a:r>
          </a:p>
          <a:p>
            <a:pPr marL="0" indent="0">
              <a:buNone/>
            </a:pPr>
            <a:r>
              <a:rPr lang="ru-RU" sz="2400" b="1" dirty="0"/>
              <a:t>Приказы</a:t>
            </a:r>
            <a:r>
              <a:rPr lang="ru-RU" sz="2400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Приказ об организации работы по охране труда и обеспечению безопасности образовательного процесса;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Приказ о создании службы охраны труда (для работодателя, численность штата работников которого превышает 50 человек), введении должности специалиста по охране труда или договор о передаче функций по охране труда на аутсорсинг;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Приказ о создании комитета (комиссии) по охране труда;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Приказ о назначении лиц, ответственных за безопасную эксплуатацию оборудования и установок;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Приказ о назначении лиц, ответственных за проведение работ с повышенной опасностью;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Приказ о назначении лица, ответственного за электрохозяйство;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Приказ о назначении лица, ответственного за пожарную безопасность;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302932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183</TotalTime>
  <Words>1382</Words>
  <Application>Microsoft Office PowerPoint</Application>
  <PresentationFormat>Произвольный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Уголки</vt:lpstr>
      <vt:lpstr>Обучение по охране труда руководителей, специалистов служб от и членов комитетов (комиссий) по 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по охране труда руководителей, специалистов служб от и членов комитетов (комиссий) по от</dc:title>
  <dc:creator>Пашнина Галина Алексеевна</dc:creator>
  <cp:lastModifiedBy>111</cp:lastModifiedBy>
  <cp:revision>64</cp:revision>
  <dcterms:created xsi:type="dcterms:W3CDTF">2020-07-07T14:34:56Z</dcterms:created>
  <dcterms:modified xsi:type="dcterms:W3CDTF">2022-10-31T08:05:14Z</dcterms:modified>
</cp:coreProperties>
</file>