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7" r:id="rId4"/>
    <p:sldId id="259" r:id="rId5"/>
    <p:sldId id="263" r:id="rId6"/>
    <p:sldId id="266" r:id="rId7"/>
    <p:sldId id="260" r:id="rId8"/>
    <p:sldId id="262" r:id="rId9"/>
    <p:sldId id="269" r:id="rId10"/>
    <p:sldId id="270" r:id="rId11"/>
    <p:sldId id="272" r:id="rId12"/>
    <p:sldId id="271" r:id="rId13"/>
    <p:sldId id="275" r:id="rId14"/>
    <p:sldId id="274" r:id="rId15"/>
    <p:sldId id="273" r:id="rId16"/>
    <p:sldId id="268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378383-338E-4A28-883B-E8F1F0655817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C7CB71-BAA9-4F1A-8E1E-F80A8869F4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94421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РОДИТЕЛЬСКОЕ СОБРАНИЕ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140969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«ЕГЭ-2020»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50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Выбранные 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обучающимся учебные предметы, уровень ЕГЭ по математике, </a:t>
            </a:r>
            <a:r>
              <a:rPr lang="ru-RU" altLang="ru-RU" sz="24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указываются 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 в заявлении; </a:t>
            </a:r>
            <a:r>
              <a:rPr lang="ru-RU" alt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обучающиеся и выпускники прошлых лет подают </a:t>
            </a:r>
            <a:r>
              <a:rPr lang="ru-RU" alt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1 февраля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обучающиеся – в свою школу, в</a:t>
            </a: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ыпускники прошлых лет - в </a:t>
            </a:r>
            <a:r>
              <a:rPr lang="ru-RU" sz="2400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</a:t>
            </a:r>
            <a:r>
              <a:rPr 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(Азовский РОО)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endParaRPr lang="ru-RU" sz="24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ru-RU" altLang="ru-RU" sz="24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менения </a:t>
            </a:r>
            <a:r>
              <a:rPr lang="ru-RU" alt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перечня сдаваемых предметов (дополнение) после 1 февраля возможно только при наличии уважительных причин, подтвержденных документально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 положительном решении ГЭК и согласовании </a:t>
            </a:r>
            <a:r>
              <a:rPr lang="ru-RU" altLang="ru-RU" sz="24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altLang="ru-RU" sz="24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</a:t>
            </a:r>
            <a:b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ГИА-2020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41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Никаких </a:t>
            </a: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изменений в </a:t>
            </a:r>
            <a:r>
              <a:rPr lang="ru-RU" altLang="ru-RU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КИМах</a:t>
            </a: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ЕГЭ 2020 года нет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следующим предметам: </a:t>
            </a: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русский язык, математика, химия, биология, информатика и ИКТ, литература, история, география, а также английский, немецкий, французский, испанский языки.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Изменения в </a:t>
            </a:r>
            <a:r>
              <a:rPr lang="ru-RU" altLang="ru-RU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КИМах</a:t>
            </a: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произошли лишь </a:t>
            </a:r>
            <a:r>
              <a:rPr lang="ru-RU" alt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обществознанию, физике и китайскому языку.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обществознанию произошли не изменения, а корректировки двух заданий, № 28 и № 29, 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физике есть доработки заданий № 24 и № </a:t>
            </a: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ru-RU" alt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Подробнее 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на сайте Федерального института педагогических измерений (</a:t>
            </a:r>
            <a:r>
              <a:rPr lang="en-US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http://www.fipi.ru</a:t>
            </a: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</a:t>
            </a:r>
            <a:b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996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http://www.fipi.ru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04" y="1484784"/>
            <a:ext cx="9612313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769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306483"/>
          </a:xfr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математика – линейка;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физика – линейка, непрограммируемый калькулятор;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химия – непрограммируемый калькулятор;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ru-RU" altLang="ru-RU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география – линейка, транспортир, непрограммируемый калькулятор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обучения и воспитания, разрешенные к </a:t>
            </a:r>
            <a:r>
              <a:rPr lang="ru-RU" alt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использованию: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275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09402"/>
            <a:ext cx="6696744" cy="608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6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 fontAlgn="t">
              <a:spcBef>
                <a:spcPts val="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математика (профиль), физика, литература, информатика и ИКТ, обществознание, история</a:t>
            </a:r>
            <a:endParaRPr lang="ru-RU" sz="2000" dirty="0">
              <a:latin typeface="Arial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ru-RU" sz="2800" u="sng" dirty="0">
                <a:solidFill>
                  <a:srgbClr val="000000"/>
                </a:solidFill>
                <a:latin typeface="Times New Roman"/>
                <a:cs typeface="Times New Roman"/>
              </a:rPr>
              <a:t>3 часа 55 минут (235 мин)</a:t>
            </a:r>
            <a:endParaRPr lang="ru-RU" sz="2000" u="sng" dirty="0">
              <a:latin typeface="Arial"/>
            </a:endParaRPr>
          </a:p>
          <a:p>
            <a:pPr marL="0" algn="ctr" fontAlgn="t">
              <a:spcBef>
                <a:spcPts val="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русский язык, химия, биология</a:t>
            </a:r>
            <a:endParaRPr lang="ru-RU" sz="2000" dirty="0">
              <a:latin typeface="Arial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ru-RU" sz="2800" u="sng" dirty="0">
                <a:solidFill>
                  <a:srgbClr val="000000"/>
                </a:solidFill>
                <a:latin typeface="Times New Roman"/>
                <a:cs typeface="Times New Roman"/>
              </a:rPr>
              <a:t>3 часа 30 минут (210 мин)</a:t>
            </a:r>
            <a:endParaRPr lang="ru-RU" sz="2000" u="sng" dirty="0">
              <a:latin typeface="Arial"/>
            </a:endParaRPr>
          </a:p>
          <a:p>
            <a:pPr marL="0" algn="ctr" fontAlgn="t">
              <a:spcBef>
                <a:spcPts val="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математика (базовый), география, иностранный язык (письменная часть)</a:t>
            </a:r>
            <a:endParaRPr lang="ru-RU" sz="2000" dirty="0">
              <a:latin typeface="Arial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ru-RU" sz="2800" u="sng" dirty="0">
                <a:solidFill>
                  <a:srgbClr val="000000"/>
                </a:solidFill>
                <a:latin typeface="Times New Roman"/>
                <a:cs typeface="Times New Roman"/>
              </a:rPr>
              <a:t>3 часа (180 мин)</a:t>
            </a:r>
            <a:endParaRPr lang="ru-RU" sz="2000" u="sng" dirty="0">
              <a:latin typeface="Arial"/>
            </a:endParaRPr>
          </a:p>
          <a:p>
            <a:pPr marL="0" algn="ctr" fontAlgn="t">
              <a:spcBef>
                <a:spcPts val="0"/>
              </a:spcBef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иностранный язык (устная часть)</a:t>
            </a:r>
            <a:endParaRPr lang="ru-RU" sz="2000" dirty="0">
              <a:latin typeface="Arial"/>
            </a:endParaRPr>
          </a:p>
          <a:p>
            <a:pPr marL="0" indent="0" algn="ctr" fontAlgn="t">
              <a:spcBef>
                <a:spcPts val="0"/>
              </a:spcBef>
              <a:buNone/>
            </a:pPr>
            <a:r>
              <a:rPr lang="ru-RU" sz="2800" u="sng" dirty="0">
                <a:solidFill>
                  <a:srgbClr val="000000"/>
                </a:solidFill>
                <a:latin typeface="Times New Roman"/>
                <a:cs typeface="Times New Roman"/>
              </a:rPr>
              <a:t>15 минут</a:t>
            </a:r>
            <a:endParaRPr lang="ru-RU" sz="2000" u="sng" dirty="0">
              <a:latin typeface="Arial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экзаменов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68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5184576"/>
          </a:xfrm>
        </p:spPr>
        <p:txBody>
          <a:bodyPr>
            <a:normAutofit fontScale="85000" lnSpcReduction="20000"/>
          </a:bodyPr>
          <a:lstStyle/>
          <a:p>
            <a:pPr marL="0" algn="just">
              <a:spcBef>
                <a:spcPct val="0"/>
              </a:spcBef>
            </a:pP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Добавление </a:t>
            </a:r>
            <a:r>
              <a:rPr lang="ru-RU" altLang="ru-RU" sz="3100" b="1" dirty="0">
                <a:latin typeface="Times New Roman" pitchFamily="18" charset="0"/>
                <a:cs typeface="Times New Roman" pitchFamily="18" charset="0"/>
              </a:rPr>
              <a:t>китайского языка </a:t>
            </a: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в перечень иностранных языков для сдачи ЕГЭ.</a:t>
            </a:r>
          </a:p>
          <a:p>
            <a:pPr marL="0" algn="just">
              <a:spcBef>
                <a:spcPct val="0"/>
              </a:spcBef>
            </a:pP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Запрет сдачи базовой математики выпускниками прошлых лет.</a:t>
            </a:r>
          </a:p>
          <a:p>
            <a:pPr marL="0" algn="just">
              <a:spcBef>
                <a:spcPct val="0"/>
              </a:spcBef>
            </a:pP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altLang="ru-RU" sz="3100" b="1" dirty="0">
                <a:latin typeface="Times New Roman" pitchFamily="18" charset="0"/>
                <a:cs typeface="Times New Roman" pitchFamily="18" charset="0"/>
              </a:rPr>
              <a:t>одного уровня</a:t>
            </a: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 ЕГЭ по математике: базового или профильного.</a:t>
            </a:r>
          </a:p>
          <a:p>
            <a:pPr marL="0" algn="just">
              <a:spcBef>
                <a:spcPct val="0"/>
              </a:spcBef>
            </a:pP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Пересдача предметов по выбору после нарушения Порядка ГИА-11 только в следующем году.</a:t>
            </a:r>
          </a:p>
          <a:p>
            <a:pPr marL="0" algn="just">
              <a:spcBef>
                <a:spcPct val="0"/>
              </a:spcBef>
            </a:pP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Получение медали «За особые успехи в учении» при сдаче ЕГЭ по русскому языку и профильной математике – не менее 70 баллов по каждому предмету, по русскому языку и базовой математике – не менее 70 баллов и 5, соответственно.</a:t>
            </a:r>
          </a:p>
          <a:p>
            <a:pPr marL="0" algn="just">
              <a:spcBef>
                <a:spcPct val="0"/>
              </a:spcBef>
            </a:pP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Для предоставление особых условий для участников с ОВЗ обязательное прохождение ПМПК, в том числе для </a:t>
            </a:r>
            <a:r>
              <a:rPr lang="ru-RU" altLang="ru-RU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alt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инвалидов</a:t>
            </a:r>
            <a:r>
              <a:rPr lang="ru-RU" alt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75240" cy="1152128"/>
          </a:xfrm>
        </p:spPr>
        <p:txBody>
          <a:bodyPr>
            <a:noAutofit/>
          </a:bodyPr>
          <a:lstStyle/>
          <a:p>
            <a:pPr algn="ctr"/>
            <a:r>
              <a:rPr lang="ru-RU" b="0" u="sng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проведении </a:t>
            </a:r>
            <a:r>
              <a:rPr lang="ru-RU" b="0" u="sng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0" u="sng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u="sng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ЕГЭ </a:t>
            </a:r>
            <a:r>
              <a:rPr lang="ru-RU" b="0" u="sng" kern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2019 года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2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z="1400" dirty="0">
              <a:solidFill>
                <a:srgbClr val="000000"/>
              </a:solidFill>
              <a:latin typeface="Bookman Old Style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Выпускникам,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допущенным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государственной (итоговой) аттестации,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прошедшим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государственную (итоговую) аттестацию в установленные сроки или получившим неудовлетворительные результаты на обязательных экзаменах по русскому языку и математике, либо получившим повторно неудовлетворительный результат по одному из этих предметов в дополнительные сроки, выдается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обучении в образовательном учреждении по установленной форме.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Аттестат о среднем общем образовании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ГИА допускаются выпускники текущего года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0"/>
              </a:spcBef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академической задолженности и в полном объеме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выполнившие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план;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написавшие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(итоговое сочинение проводится </a:t>
            </a:r>
            <a:r>
              <a:rPr lang="ru-RU" sz="28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28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ГИА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3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Итоговое </a:t>
            </a:r>
            <a:r>
              <a:rPr lang="ru-RU" altLang="ru-RU" sz="2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сочинение (изложение) 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условие допуска к ГИА проводится для обучающихся XI (XII) классов в декабре последнего года обучения по темам (текстам), сформированным по часовым поясам </a:t>
            </a:r>
            <a:r>
              <a:rPr lang="ru-RU" altLang="ru-RU" sz="2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Рособрнадзором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Изложение могут писать обучающиеся с ограниченными возможностями здоровья и обучающиеся в учреждениях, исполняющих наказание в виде лишения свободы.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Продолжительность – 235 мин (3 часа 55 минут).</a:t>
            </a:r>
            <a:endParaRPr lang="ru-RU" altLang="ru-RU" sz="24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Основной срок проведения в 2019-2020 учебном году: </a:t>
            </a: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декабря 2019 года  </a:t>
            </a: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Дополнительные</a:t>
            </a: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февраля и 6 мая 2020 года</a:t>
            </a:r>
          </a:p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заявление на участие 4 декабря – не позднее 19 ноября 2019 года.  </a:t>
            </a:r>
            <a:endParaRPr lang="ru-RU" altLang="ru-RU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Итоговое сочинение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9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b="1" dirty="0" smtClean="0"/>
              <a:t>Направления:</a:t>
            </a:r>
            <a:endParaRPr lang="ru-RU" b="1" dirty="0"/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«Война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мир» – к 150-летию великой книги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отчаяние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зло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смирение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она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Итоговое сочинение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4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«Соответствие теме»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«Аргументация. Привлечение литературного материала»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«Композиция и логика рассуждения»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«Качество письменной речи»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«Грамотность»</a:t>
            </a:r>
          </a:p>
          <a:p>
            <a:pPr marL="457200" indent="-457200">
              <a:buFontTx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Критерии № 1 и № 2 - основные.</a:t>
            </a:r>
            <a:r>
              <a:rPr lang="ru-RU" alt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Для получения «зачета» за итоговое сочинение необходимо получить «зачет» по критериям № 1 и № 2 (выставление «незачета» по одному из этих критериев автоматически ведет к «незачету» за работу в целом), а также дополнительно «зачет» по одному из других критериев (№ 3- № 5).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оценивается по пяти критериям:</a:t>
            </a:r>
            <a:endParaRPr lang="ru-RU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3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Повторно допускаются к написанию итогового сочинения (изложения) в дополнительные сроки в текущем году (в первую среду февраля и первую рабочую среду мая):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обучающиеся, получившие по итоговому сочинению (изложению) неудовлетворительный результат ("незачет");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обучающиеся, выпускники прошлых лет, не явившиеся на итоговое сочинение (изложение) по уважительным причинам (болезнь или иные обстоятельства, подтвержденные документально);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ru-RU" sz="2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обучающиеся, выпускники прошлых лет, не завершившие сдачу итогового сочинения (изложения) по уважительным причинам (болезнь или иные обстоятельства, подтвержденные документально</a:t>
            </a:r>
            <a:r>
              <a:rPr lang="ru-RU" sz="2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00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sz="1400" dirty="0">
              <a:solidFill>
                <a:srgbClr val="000000"/>
              </a:solidFill>
            </a:endParaRPr>
          </a:p>
          <a:p>
            <a:endParaRPr lang="ru-RU" sz="1400" dirty="0"/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выпускников школ текущего года являются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по русскому языку и математике(базовая) или математика (профильная)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ГИА по русскому языку и математике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(преодоление минимальной границы, устанавливаемой ежегодно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Росообрнадзором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являются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выдачи выпускнику аттестата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среднем общем образовании.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экзамены</a:t>
            </a:r>
            <a:b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форме ЕГЭ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1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FontTx/>
              <a:buNone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ЕГЭ по математике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проводится по двум уровням: </a:t>
            </a:r>
          </a:p>
          <a:p>
            <a:pPr algn="just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ЕГЭ, результаты которого признаются в качестве результатов ГИА общеобразовательными организациями (ЕГЭ по математике базового уровня) –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для получения аттестата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ЕГЭ, результаты которого признаются в качестве результатов ГИА образовательными организациями и в качестве результатов вступительных испытаний по математике при приеме на обучение по образовательным программам высшего образования (ЕГЭ по математике профильного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2019 году можно выбирать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уровень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сдачи экзамена.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 по математике проходит в один день.</a:t>
            </a:r>
          </a:p>
          <a:p>
            <a:pPr marL="0" indent="0" algn="just">
              <a:buFontTx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Участники ГИА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получившие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неудовлетворительный результат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ЕГЭ по математике,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вправе изменить выбранный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ими ранее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ЕГЭ по математике для повторного участия в ЕГЭ в резервные сроки.</a:t>
            </a:r>
          </a:p>
          <a:p>
            <a:pPr marL="0" indent="0" algn="just">
              <a:buFontTx/>
              <a:buNone/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по математике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7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Экзамены по другим учебным предметам - литературе, физике, химии, биологии, географии, истории, обществознанию, иностранным языкам (английский, немецкий, французский, испанский, китайский языки), информатике и информационно-коммуникационным технологиям (ИКТ</a:t>
            </a:r>
            <a:r>
              <a:rPr lang="ru-RU" altLang="ru-RU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обучающиеся </a:t>
            </a:r>
            <a:r>
              <a:rPr lang="ru-RU" altLang="ru-RU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сдают на добровольной основе по своему выбору.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Экзамены по выбору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4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754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РОДИТЕЛЬСКОЕ СОБРАНИЕ</vt:lpstr>
      <vt:lpstr>Допуск ГИА</vt:lpstr>
      <vt:lpstr>Итоговое сочинение</vt:lpstr>
      <vt:lpstr>Итоговое сочинение</vt:lpstr>
      <vt:lpstr>Итоговое сочинение оценивается по пяти критериям:</vt:lpstr>
      <vt:lpstr>Итоговое сочинение</vt:lpstr>
      <vt:lpstr>Обязательные экзамены  в форме ЕГЭ</vt:lpstr>
      <vt:lpstr>ЕГЭ по математике</vt:lpstr>
      <vt:lpstr>Экзамены по выбору</vt:lpstr>
      <vt:lpstr>Порядок проведения  ГИА-2020</vt:lpstr>
      <vt:lpstr>Порядок проведения  ГИА-2020</vt:lpstr>
      <vt:lpstr>http://www.fipi.ru</vt:lpstr>
      <vt:lpstr>Средства обучения и воспитания, разрешенные к использованию:</vt:lpstr>
      <vt:lpstr>Презентация PowerPoint</vt:lpstr>
      <vt:lpstr>Продолжительность экзаменов</vt:lpstr>
      <vt:lpstr>Изменения в проведении  ЕГЭ с 2019 года</vt:lpstr>
      <vt:lpstr>Аттестат о среднем общем образовании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Windows User</dc:creator>
  <cp:lastModifiedBy>Windows User</cp:lastModifiedBy>
  <cp:revision>15</cp:revision>
  <dcterms:created xsi:type="dcterms:W3CDTF">2019-11-19T12:49:17Z</dcterms:created>
  <dcterms:modified xsi:type="dcterms:W3CDTF">2019-12-02T13:22:27Z</dcterms:modified>
</cp:coreProperties>
</file>