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75" r:id="rId4"/>
    <p:sldId id="276" r:id="rId5"/>
    <p:sldId id="277" r:id="rId6"/>
    <p:sldId id="278" r:id="rId7"/>
    <p:sldId id="279" r:id="rId8"/>
    <p:sldId id="280" r:id="rId9"/>
    <p:sldId id="282" r:id="rId10"/>
    <p:sldId id="283" r:id="rId11"/>
    <p:sldId id="281" r:id="rId12"/>
    <p:sldId id="272" r:id="rId13"/>
    <p:sldId id="284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102B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CCE7186-5AB6-4EA6-A350-F2A4BD5E65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290D4B88-A157-4FB1-A425-AB2A9D669D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EB90037-1BC0-4FEA-AFD3-680BC56A8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C2EF5-CEE7-4AC2-94EC-2A1C0F915E80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0590123-2DCC-4E2B-88AE-7EC3F6CE6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C1D5B9C-EC88-4E2D-A6ED-516255E70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31A73-AC8B-4A15-BB36-EE995DB8D566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14E8F26A-C6A8-4805-BBA1-23A629F4AF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99658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AD22556-7316-4B18-ABD5-769790E40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DE3D293A-D8AA-4041-9FAF-3358F5FE6F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78D14FA-49F9-40FC-B17D-7DFE89C11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C2EF5-CEE7-4AC2-94EC-2A1C0F915E80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BEADB11-729D-4FD2-99DB-1D239330B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09AD55D-1BF2-48B4-8ACD-F673367B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31A73-AC8B-4A15-BB36-EE995DB8D5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02445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18B7A932-1047-45E9-A860-2ADB5B3664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5B6EDA1E-44E4-4641-82CE-96C6F2D319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7D7081C-0194-4897-B7FC-9DCC52268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C2EF5-CEE7-4AC2-94EC-2A1C0F915E80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B0A5D7B-B4B8-4B90-A0A2-12631FE6F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75BBD32-D082-458E-A9ED-5B9C6EB50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31A73-AC8B-4A15-BB36-EE995DB8D5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57272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7DFEE06-6E48-4C4D-A71F-C2B778051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860A0F2-68C5-4212-AD2C-1943252E82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F6ACD53-904A-485E-B1BB-412E2FCB9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C2EF5-CEE7-4AC2-94EC-2A1C0F915E80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FE8050B-D8EE-4DD0-95E5-CA1F9981E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2F79FD9-B2D9-4085-ABC6-22F49DD20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31A73-AC8B-4A15-BB36-EE995DB8D5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70044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1A3E00A-4BCE-4006-A66E-7632B5116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7AF77FD-0433-4310-9E66-7B7B6051A3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C637A47-9CF6-4702-B32D-65D5FE680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C2EF5-CEE7-4AC2-94EC-2A1C0F915E80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2A29316-8D2A-4FD3-A1C0-2A5236FCC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B866BFA-D573-49A5-9875-47872580A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31A73-AC8B-4A15-BB36-EE995DB8D5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70685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48C3012-55E7-493D-BB4C-4A8DA26F6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0C4B89E-9F5F-4F7B-9328-F71A849CC3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66388D9F-E539-461C-9387-2FAF369F36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0C8A510E-11D7-417C-9A3C-6C6918B48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C2EF5-CEE7-4AC2-94EC-2A1C0F915E80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EFC9F1D9-C80E-43D1-AAC8-94945B73A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25F49B2E-4F59-4104-AEB6-F23423646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31A73-AC8B-4A15-BB36-EE995DB8D5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37854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4A72B24-01B7-4A81-A3E6-553EB5656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5300D63C-4046-4033-819E-30705E05EE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AF91FBAD-4CD7-48B6-9141-5B8E674516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1011C4DF-28C1-4821-918D-A9014D9BE7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3BFC491A-AA42-4B02-80A2-82AB709520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37FAC7A2-0C86-45A2-8A6C-063E825BA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C2EF5-CEE7-4AC2-94EC-2A1C0F915E80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803CADE8-9DE8-4490-870B-06938E7DA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88A4DEBA-A96E-47F1-B0BD-CA2769A0D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31A73-AC8B-4A15-BB36-EE995DB8D5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9420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70AE547-5A90-49BC-A059-B58258F37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3BB9779E-3E45-47FD-994A-0A60EF8E2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C2EF5-CEE7-4AC2-94EC-2A1C0F915E80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7D9B2A91-A5CC-4D09-AF68-91DACC862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E06CF5D5-C47E-40AA-A3C3-36839DF7A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31A73-AC8B-4A15-BB36-EE995DB8D5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26627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D562618E-3B2A-4ACF-A542-0204F1B9B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C2EF5-CEE7-4AC2-94EC-2A1C0F915E80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CAE53B61-0F95-47BF-BFA7-A5E6D669D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23982D59-9D37-4857-9D63-99C35424D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31A73-AC8B-4A15-BB36-EE995DB8D5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24632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88EC1C4-5CBC-4A67-9431-D0E3CCE15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027A0A1-3E88-476D-8C0E-0164AFB439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6E8BA306-2B75-4123-8E18-0A12E02159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C160CF63-6F4F-448E-B75C-60BB8AB59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C2EF5-CEE7-4AC2-94EC-2A1C0F915E80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6BBB68A2-FE8D-4CC4-95F6-C320B5FDD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0E44BBB0-65CE-4EA6-9E75-4C22E2E37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31A73-AC8B-4A15-BB36-EE995DB8D5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20991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1E2ABA3-C638-453A-9A80-17D310DA4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BB4ABE1B-5140-4CD5-8FF7-3478B62A69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5C463184-496B-4E05-9E37-3B071838EC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10BD0817-3E88-4B72-A98D-BC2BBFF11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C2EF5-CEE7-4AC2-94EC-2A1C0F915E80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4E68A376-7642-4899-963D-106015329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9AC9FC7D-6C98-4452-83A1-787FECE59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31A73-AC8B-4A15-BB36-EE995DB8D5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94904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A82D898-E915-4466-9684-443741A7F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D40BD9E0-98A7-41D0-8A08-4E3D1E54D6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26E3937-2BA7-4C55-AF7F-05269A69C9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BC2EF5-CEE7-4AC2-94EC-2A1C0F915E80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31B9EEE-6150-49BC-8F43-1A684BF895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240203D-588E-41A1-806B-A54C6F3881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31A73-AC8B-4A15-BB36-EE995DB8D566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E50B182B-4CC1-415F-BD65-70B724D3EBA1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3979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rg.ru/2021/07/12/chemu-budut-uchit-v-shkole-s-1-sentiabria-2022-goda.html" TargetMode="External"/><Relationship Id="rId3" Type="http://schemas.openxmlformats.org/officeDocument/2006/relationships/hyperlink" Target="https://fgos.ru/" TargetMode="External"/><Relationship Id="rId7" Type="http://schemas.openxmlformats.org/officeDocument/2006/relationships/hyperlink" Target="https://externat.foxford.ru/polezno-znat/fgos-2020" TargetMode="External"/><Relationship Id="rId2" Type="http://schemas.openxmlformats.org/officeDocument/2006/relationships/hyperlink" Target="http://publication.pravo.gov.ru/Document/View/0001202107050027?index=0&amp;rangeSize=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du53.ru/np-includes/upload/2021/09/21/16562.pdf" TargetMode="External"/><Relationship Id="rId5" Type="http://schemas.openxmlformats.org/officeDocument/2006/relationships/hyperlink" Target="https://edu.gov.ru/" TargetMode="External"/><Relationship Id="rId4" Type="http://schemas.openxmlformats.org/officeDocument/2006/relationships/hyperlink" Target="http://edsoo.ru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edsoo.ru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s://edu.gov.ru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27BE39B-FA86-4A4B-ABFB-7C6716A617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3562" y="1173518"/>
            <a:ext cx="10755392" cy="2387600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ФГОС третьего поколения.</a:t>
            </a:r>
            <a:b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Изменения.</a:t>
            </a:r>
            <a:endParaRPr lang="ru-RU" b="1" dirty="0">
              <a:solidFill>
                <a:srgbClr val="E2102B"/>
              </a:solidFill>
              <a:latin typeface="Bahnschrift" panose="020B0502040204020203" pitchFamily="34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FF1408C5-15EB-45D0-86F9-5FF4D41955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5257" y="3887654"/>
            <a:ext cx="5394036" cy="1655762"/>
          </a:xfrm>
        </p:spPr>
        <p:txBody>
          <a:bodyPr>
            <a:normAutofit/>
          </a:bodyPr>
          <a:lstStyle/>
          <a:p>
            <a:pPr algn="r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974118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изменения,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внесенные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обновленный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ФГОС 2021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 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Прописана процедура оценки качества образования (ВПР, РДР и т.д.)</a:t>
            </a:r>
          </a:p>
          <a:p>
            <a:pPr marL="0" indent="0" algn="just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Прописана возможность реализации системы образования через семейное обучение, когда семьи могут самостоятельно выбрать для своего ребенка образовательный маршрут.</a:t>
            </a:r>
          </a:p>
          <a:p>
            <a:pPr marL="0" indent="0" algn="just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Обеспечение доступа к информационно-образовательной среде образовательной организации, в том числе электронной. </a:t>
            </a:r>
          </a:p>
          <a:p>
            <a:pPr marL="0" indent="0" algn="just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16) Введены единые требования к составлению рабочих программ, в том числе и программ внеурочной деятельности.</a:t>
            </a:r>
          </a:p>
          <a:p>
            <a:pPr marL="0" lvl="0" indent="0" algn="just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Определено базовое содержание программы воспитания.</a:t>
            </a:r>
          </a:p>
          <a:p>
            <a:pPr marL="0" lvl="0" indent="0" algn="just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Уточнены задачи и условия программы коррекционной работы с детьми с ОВЗ.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E21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Выводы</a:t>
            </a:r>
            <a:endParaRPr lang="ru-RU" sz="3200" b="1" dirty="0">
              <a:solidFill>
                <a:srgbClr val="E21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68924" y="2790092"/>
            <a:ext cx="4853354" cy="2110153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Есть интересные идеи и находки, которые справедливы и созвучны новому времени. </a:t>
            </a:r>
          </a:p>
          <a:p>
            <a:pPr algn="ctr"/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685692" y="1465386"/>
            <a:ext cx="5005754" cy="13716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smtClean="0"/>
              <a:t>Вариативность содержания и сроков образования </a:t>
            </a:r>
          </a:p>
          <a:p>
            <a:pPr algn="ctr"/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186246" y="3024555"/>
            <a:ext cx="5005754" cy="13716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smtClean="0"/>
              <a:t>Личный образовательный маршрут</a:t>
            </a:r>
          </a:p>
          <a:p>
            <a:pPr algn="ctr"/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98585" y="1160586"/>
            <a:ext cx="3540369" cy="13716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smtClean="0"/>
              <a:t>Индивидуальные учебные планы</a:t>
            </a:r>
          </a:p>
          <a:p>
            <a:pPr algn="ctr"/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450123" y="5187461"/>
            <a:ext cx="5005754" cy="13716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smtClean="0"/>
              <a:t>Личный образовательный маршрут</a:t>
            </a:r>
          </a:p>
          <a:p>
            <a:pPr algn="ctr"/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077199" y="4736124"/>
            <a:ext cx="3364523" cy="114886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smtClean="0"/>
              <a:t>Деление на группы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2140" y="2569064"/>
            <a:ext cx="5159830" cy="2902404"/>
          </a:xfrm>
          <a:prstGeom prst="rect">
            <a:avLst/>
          </a:prstGeom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1814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Использованные материалы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://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publication.pravo.gov.ru/Document/View/0001202107050027?index=0&amp;rangeSize=1</a:t>
            </a: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- Приказ 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Министерства просвещения Российской Федерации от 31.05.2021 № 287 "Об утверждении федерального государственного образовательного стандарта основного общего образования"</a:t>
            </a: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https://fgos.ru/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тексты ФГОС всех </a:t>
            </a: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ступеней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500" dirty="0" err="1">
                <a:latin typeface="Arial" panose="020B0604020202020204" pitchFamily="34" charset="0"/>
                <a:cs typeface="Arial" panose="020B0604020202020204" pitchFamily="34" charset="0"/>
              </a:rPr>
              <a:t>Муштавинская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 И.В. Путеводитель по ФГОС основного и среднего общего образования: Методическое пособие. Санкт-Петербург: КАРО, </a:t>
            </a: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500" u="sng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</a:t>
            </a:r>
            <a:r>
              <a:rPr lang="ru-RU" sz="2500" u="sng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://</a:t>
            </a:r>
            <a:r>
              <a:rPr lang="en-US" sz="2500" u="sng" dirty="0" err="1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edsoo</a:t>
            </a:r>
            <a:r>
              <a:rPr lang="ru-RU" sz="2500" u="sng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.</a:t>
            </a:r>
            <a:r>
              <a:rPr lang="en-US" sz="2500" u="sng" dirty="0" err="1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ru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– сайт, сопровождающий введение </a:t>
            </a: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и апробацию 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Рабочих программ </a:t>
            </a: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ФГОС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500" u="sng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</a:t>
            </a:r>
            <a:r>
              <a:rPr lang="ru-RU" sz="2500" u="sng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://edu.gov.ru/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 – сайт </a:t>
            </a:r>
            <a:r>
              <a:rPr lang="ru-RU" sz="2500" dirty="0" err="1">
                <a:latin typeface="Arial" panose="020B0604020202020204" pitchFamily="34" charset="0"/>
                <a:cs typeface="Arial" panose="020B0604020202020204" pitchFamily="34" charset="0"/>
              </a:rPr>
              <a:t>Минпросвещения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России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http://edu53.ru/np-includes/upload/2021/09/21/16562.pdf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 - Изменения в новых ФГОС НОО и ООО </a:t>
            </a:r>
            <a:endParaRPr lang="ru-RU" sz="2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https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://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externat.foxford.ru/polezno-znat/fgos-2020</a:t>
            </a:r>
            <a:endParaRPr lang="ru-RU" sz="2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https://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rg.ru/2021/07/12/chemu-budut-uchit-v-shkole-s-1-sentiabria-2022-goda.html</a:t>
            </a:r>
            <a:endParaRPr lang="ru-RU" sz="2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ru-RU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  <a:cs typeface="Arial" panose="020B0604020202020204" pitchFamily="34" charset="0"/>
              </a:rPr>
              <a:t>ФГОС –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федеральные государственные     образовательные стандарты. Они представляют собой совокупность требований к программам образования.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6" name="Picture 2" descr="https://ds02.infourok.ru/uploads/ex/134e/0007664d-c67db415/img1.jpg"/>
          <p:cNvPicPr>
            <a:picLocks noChangeAspect="1" noChangeArrowheads="1"/>
          </p:cNvPicPr>
          <p:nvPr/>
        </p:nvPicPr>
        <p:blipFill>
          <a:blip r:embed="rId2" cstate="print"/>
          <a:srcRect l="8299" t="29060" b="7009"/>
          <a:stretch>
            <a:fillRect/>
          </a:stretch>
        </p:blipFill>
        <p:spPr bwMode="auto">
          <a:xfrm>
            <a:off x="6127994" y="3687259"/>
            <a:ext cx="6064006" cy="31707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4077" y="787156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ФГОС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2274277"/>
            <a:ext cx="10515600" cy="390268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создание </a:t>
            </a:r>
            <a:r>
              <a:rPr lang="ru-RU" sz="3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единого  образовательного пространства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по всей Российской Федерации </a:t>
            </a:r>
          </a:p>
          <a:p>
            <a:pPr>
              <a:buFont typeface="Wingdings" pitchFamily="2" charset="2"/>
              <a:buChar char="ü"/>
            </a:pP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обеспечение </a:t>
            </a:r>
            <a:r>
              <a:rPr lang="ru-RU" sz="3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преемственности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образовательных программ начального общего, основного общего и среднего общего образования</a:t>
            </a:r>
            <a:endParaRPr lang="ru-RU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38200" y="74026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Введение ФГОС НОО и ООО в 2021 году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>
              <a:lnSpc>
                <a:spcPct val="110000"/>
              </a:lnSpc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Утверждение ФГОС – Приказ Министерства просвещения №287 «Об утверждении Федерального государственного образовательного стандарта  основного общего образования», 31 мая 2021г.</a:t>
            </a:r>
          </a:p>
          <a:p>
            <a:pPr marL="0" indent="0" algn="just">
              <a:buNone/>
            </a:pPr>
            <a:endParaRPr lang="ru-RU" sz="17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Комплексный анализ готовности введения ФГОС (региональный, муниципальный уровень, ОО) –     2 полугодие 2021</a:t>
            </a:r>
          </a:p>
          <a:p>
            <a:pPr marL="0" indent="0" algn="just">
              <a:buNone/>
            </a:pPr>
            <a:endParaRPr lang="ru-RU" sz="17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Разработка новых ПООП с учетом апробации – 1 полугодие 2022 года</a:t>
            </a:r>
          </a:p>
          <a:p>
            <a:pPr marL="0" indent="0" algn="just">
              <a:buNone/>
            </a:pPr>
            <a:endParaRPr lang="ru-RU" sz="17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Поэтапное введение обновленных ФГОС НОО и ООО </a:t>
            </a:r>
          </a:p>
          <a:p>
            <a:pPr marL="0" indent="0" algn="just">
              <a:buNone/>
            </a:pP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начиная 2022/2023 учебного года.</a:t>
            </a:r>
          </a:p>
          <a:p>
            <a:pPr marL="0" indent="0" algn="just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Переход на ФГОС – до 2027 года</a:t>
            </a:r>
            <a:endParaRPr lang="ru-RU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67861" y="694157"/>
            <a:ext cx="10515600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Методологическая основа – </a:t>
            </a:r>
          </a:p>
          <a:p>
            <a:pPr algn="ctr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системно-</a:t>
            </a:r>
            <a:r>
              <a:rPr lang="ru-RU" sz="3600" b="1" dirty="0" err="1" smtClean="0">
                <a:solidFill>
                  <a:schemeClr val="accent1">
                    <a:lumMod val="75000"/>
                  </a:schemeClr>
                </a:solidFill>
              </a:rPr>
              <a:t>деятельностный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 подход</a:t>
            </a:r>
            <a:endParaRPr lang="ru-RU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457200" indent="-457200" algn="just">
              <a:lnSpc>
                <a:spcPct val="100000"/>
              </a:lnSpc>
              <a:buFont typeface="+mj-lt"/>
              <a:buAutoNum type="arabicParenR"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Приводят стандарты в соответствие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c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Федеральным законом «Об образовании в Российской Федерации;</a:t>
            </a:r>
          </a:p>
          <a:p>
            <a:pPr marL="457200" indent="-457200" algn="just">
              <a:lnSpc>
                <a:spcPct val="100000"/>
              </a:lnSpc>
              <a:buFont typeface="+mj-lt"/>
              <a:buAutoNum type="arabicParenR"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Обеспечивают вариативность содержания образовательных программ основного общего образования, возможность формирования программ разного уровня сложности и направленности с учетом потребностей и способностей  обучающихся;</a:t>
            </a:r>
          </a:p>
          <a:p>
            <a:pPr marL="457200" indent="-457200" algn="just">
              <a:lnSpc>
                <a:spcPct val="100000"/>
              </a:lnSpc>
              <a:buFont typeface="+mj-lt"/>
              <a:buAutoNum type="arabicParenR"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Устанавливают вариативность сроков реализации программ (не только в сторону увеличения, но и в сторону сокращения);</a:t>
            </a:r>
          </a:p>
          <a:p>
            <a:pPr marL="457200" indent="-457200" algn="just">
              <a:lnSpc>
                <a:spcPct val="100000"/>
              </a:lnSpc>
              <a:buFont typeface="+mj-lt"/>
              <a:buAutoNum type="arabicParenR"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Детализируют условия реализации образовательных программ;</a:t>
            </a:r>
          </a:p>
          <a:p>
            <a:pPr marL="457200" indent="-457200" algn="just">
              <a:lnSpc>
                <a:spcPct val="100000"/>
              </a:lnSpc>
              <a:buFont typeface="+mj-lt"/>
              <a:buAutoNum type="arabicParenR"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Детализируют требования к результатам освоения учащимися программ ООО;</a:t>
            </a:r>
          </a:p>
          <a:p>
            <a:pPr marL="457200" indent="-457200" algn="just">
              <a:lnSpc>
                <a:spcPct val="100000"/>
              </a:lnSpc>
              <a:buFont typeface="+mj-lt"/>
              <a:buAutoNum type="arabicParenR"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Оптимизируют требования к основной образовательной программе и рабочей программе;</a:t>
            </a:r>
          </a:p>
          <a:p>
            <a:pPr marL="457200" indent="-457200" algn="just">
              <a:lnSpc>
                <a:spcPct val="100000"/>
              </a:lnSpc>
              <a:buFont typeface="+mj-lt"/>
              <a:buAutoNum type="arabicParenR"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Прописывают требования к организации электронного обучения и применению дистанционных образовательных технологий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322367">
            <a:off x="155971" y="4528150"/>
            <a:ext cx="5322276" cy="3581173"/>
          </a:xfrm>
          <a:prstGeom prst="rect">
            <a:avLst/>
          </a:prstGeo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Научно-методическое сопровождение ФГОС</a:t>
            </a:r>
            <a:endParaRPr lang="ru-RU" sz="3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908538" y="2506662"/>
            <a:ext cx="10515600" cy="2628046"/>
          </a:xfrm>
        </p:spPr>
        <p:txBody>
          <a:bodyPr>
            <a:normAutofit/>
          </a:bodyPr>
          <a:lstStyle/>
          <a:p>
            <a:pPr lvl="0"/>
            <a:r>
              <a:rPr lang="en-US" b="1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</a:t>
            </a:r>
            <a:r>
              <a:rPr lang="ru-RU" b="1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://</a:t>
            </a:r>
            <a:r>
              <a:rPr lang="en-US" b="1" u="sng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edsoo</a:t>
            </a:r>
            <a:r>
              <a:rPr lang="ru-RU" b="1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.</a:t>
            </a:r>
            <a:r>
              <a:rPr lang="en-US" b="1" u="sng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ru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 сайт, сопровождающий 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введение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</a:p>
          <a:p>
            <a:pPr marL="0" lvl="0" indent="0">
              <a:buNone/>
            </a:pP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                  апробацию Рабочих программ ФГОС</a:t>
            </a:r>
          </a:p>
          <a:p>
            <a:pPr marL="0" indent="0">
              <a:buNone/>
            </a:pP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https://edu.gov.ru/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сайт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Минпросвещения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России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78741" y="4960995"/>
            <a:ext cx="6941503" cy="48394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изменения,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внесенные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обновленный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ФГОС 2021</a:t>
            </a:r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 fontAlgn="t">
              <a:buNone/>
            </a:pPr>
            <a:endParaRPr lang="ru-RU" sz="14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fontAlgn="t">
              <a:buNone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1) Впервые вводится ФГОС НО и ООО (5-9 классы) одновременно.</a:t>
            </a:r>
          </a:p>
          <a:p>
            <a:pPr marL="0" lvl="0" indent="0" algn="just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2)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Четко прописаны обязательства образовательного учреждения (в частности, школы) перед учениками и родителями.</a:t>
            </a:r>
          </a:p>
          <a:p>
            <a:pPr marL="0" lvl="0" indent="0" algn="just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3)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Сделан акцент на развитие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метапредметных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и личностных навыков.</a:t>
            </a:r>
          </a:p>
          <a:p>
            <a:pPr marL="0" lvl="0" indent="0" algn="just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4) </a:t>
            </a:r>
            <a:r>
              <a:rPr lang="ru-RU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Подробно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указан перечень предметных и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межпредметных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навыков, которыми должен обладать ученик в рамках каждой дисциплины (уметь доказать, интерпретировать, оперировать понятиями, решать задачи).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just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5)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Расписан формат работы в рамках каждого предмета для развития этих навыков (проведение лабораторных работ, внеурочной деятельности и т.д.).</a:t>
            </a:r>
          </a:p>
          <a:p>
            <a:pPr marL="0" lvl="0" indent="0" algn="just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6)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Зафиксированы контрольные точки с конкретными результатами учеников (сочинение на 300 слов, словарный запас из 70 новых слов ежегодно и т.п.).</a:t>
            </a:r>
          </a:p>
          <a:p>
            <a:pPr marL="0" lvl="0" indent="0" algn="just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7)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Строго обозначено, какие темы должны освоить дети в определенный год обучения.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8)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Содержание тем по новым ФГОС не рекомендовано менять местами (ранее это допускалось).</a:t>
            </a: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изменения,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внесенные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обновленный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ФГОС 2021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изменения,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внесенные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обновленный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ФГОС 2021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 algn="just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Вводится предмет </a:t>
            </a:r>
            <a:r>
              <a:rPr lang="ru-RU" dirty="0" smtClean="0">
                <a:solidFill>
                  <a:srgbClr val="E21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«Функциональная грамотность»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как одна из составляющих на уроках географии, математики, информатики, окружающего мира.</a:t>
            </a:r>
          </a:p>
          <a:p>
            <a:pPr marL="0" lvl="0" indent="0" algn="just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10) Учитываются возрастные и психологические особенности учеников всех классов. Главное, чтобы ребята не были перегружены. Кроме того, уточнено минимальное и максимальное количество часов, необходимых для полноценной реализации основных образовательных программ. </a:t>
            </a:r>
          </a:p>
          <a:p>
            <a:pPr marL="0" indent="0" algn="just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Расширяются возможности для реализации права выбора педагогическими работниками методик обучения и воспитания.</a:t>
            </a:r>
          </a:p>
          <a:p>
            <a:pPr marL="0" indent="0" algn="just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Школы имеют право обучать детей на родном языке, то есть на любом языке Российской Федерации.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731</Words>
  <Application>Microsoft Office PowerPoint</Application>
  <PresentationFormat>Произвольный</PresentationFormat>
  <Paragraphs>69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ФГОС третьего поколения. Изменения.</vt:lpstr>
      <vt:lpstr>ФГОС – </vt:lpstr>
      <vt:lpstr>задачи ФГОС</vt:lpstr>
      <vt:lpstr>Введение ФГОС НОО и ООО в 2021 году</vt:lpstr>
      <vt:lpstr>Методологическая основа –  системно-деятельностный подход</vt:lpstr>
      <vt:lpstr>Научно-методическое сопровождение ФГОС</vt:lpstr>
      <vt:lpstr>Основные изменения,  внесенные в обновленный ФГОС 2021</vt:lpstr>
      <vt:lpstr>Основные изменения,  внесенные в обновленный ФГОС 2021</vt:lpstr>
      <vt:lpstr>Основные изменения,  внесенные в обновленный ФГОС 2021</vt:lpstr>
      <vt:lpstr>Основные изменения,  внесенные в обновленный ФГОС 2021</vt:lpstr>
      <vt:lpstr>Выводы</vt:lpstr>
      <vt:lpstr>Слайд 12</vt:lpstr>
      <vt:lpstr>Использованные материалы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МБУ Круглянская СОШ</cp:lastModifiedBy>
  <cp:revision>3</cp:revision>
  <dcterms:created xsi:type="dcterms:W3CDTF">2021-10-25T08:59:21Z</dcterms:created>
  <dcterms:modified xsi:type="dcterms:W3CDTF">2022-01-17T10:41:50Z</dcterms:modified>
</cp:coreProperties>
</file>