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86" r:id="rId3"/>
    <p:sldId id="287" r:id="rId4"/>
    <p:sldId id="258" r:id="rId5"/>
    <p:sldId id="288" r:id="rId6"/>
    <p:sldId id="312" r:id="rId7"/>
    <p:sldId id="293" r:id="rId8"/>
    <p:sldId id="310" r:id="rId9"/>
    <p:sldId id="306" r:id="rId10"/>
    <p:sldId id="294" r:id="rId11"/>
    <p:sldId id="295" r:id="rId12"/>
    <p:sldId id="296" r:id="rId13"/>
    <p:sldId id="297" r:id="rId14"/>
    <p:sldId id="298" r:id="rId15"/>
    <p:sldId id="308" r:id="rId16"/>
    <p:sldId id="309" r:id="rId17"/>
    <p:sldId id="283" r:id="rId18"/>
    <p:sldId id="311" r:id="rId19"/>
    <p:sldId id="305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F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0424" autoAdjust="0"/>
  </p:normalViewPr>
  <p:slideViewPr>
    <p:cSldViewPr>
      <p:cViewPr>
        <p:scale>
          <a:sx n="100" d="100"/>
          <a:sy n="100" d="100"/>
        </p:scale>
        <p:origin x="-2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46D0803-1C51-429E-ACC8-014A7312C2F9}" type="datetimeFigureOut">
              <a:rPr lang="ru-RU"/>
              <a:pPr>
                <a:defRPr/>
              </a:pPr>
              <a:t>06.03.2017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3F4E3AB-CF7B-42E0-9A46-55BEE1D333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849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8E8AF20-780F-4F66-9327-D585CE04ED3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*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F4E3AB-CF7B-42E0-9A46-55BEE1D33355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F4E3AB-CF7B-42E0-9A46-55BEE1D33355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F4E3AB-CF7B-42E0-9A46-55BEE1D33355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19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6C22AC-D08C-4F18-B854-04E08216AEE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55AD7-6801-4EAD-8C6F-4D900DCAEB05}" type="datetimeFigureOut">
              <a:rPr lang="ru-RU"/>
              <a:pPr>
                <a:defRPr/>
              </a:pPr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7F373-D761-4BB8-BAE6-4FABA4E808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5747F-15FF-4529-BD8F-3656E5A53FA5}" type="datetimeFigureOut">
              <a:rPr lang="ru-RU"/>
              <a:pPr>
                <a:defRPr/>
              </a:pPr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3F7FF-B701-4EDD-B300-6B5BEEBC5D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775FC-C5B2-4933-8C34-03EC68983F24}" type="datetimeFigureOut">
              <a:rPr lang="ru-RU"/>
              <a:pPr>
                <a:defRPr/>
              </a:pPr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BD729-360A-4C33-BBDC-5DD2349FC8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41ECB-04A4-4946-B942-5F1E944E8A6B}" type="datetimeFigureOut">
              <a:rPr lang="ru-RU"/>
              <a:pPr>
                <a:defRPr/>
              </a:pPr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F492D-3610-4931-8BDF-CF2C032A4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107B6-1892-469B-9DD9-3ECD8E66BAEF}" type="datetimeFigureOut">
              <a:rPr lang="ru-RU"/>
              <a:pPr>
                <a:defRPr/>
              </a:pPr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69526-3D8F-4765-9A8B-90A958063F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F0EAA-1538-43E1-83A2-C513A4E25E97}" type="datetimeFigureOut">
              <a:rPr lang="ru-RU"/>
              <a:pPr>
                <a:defRPr/>
              </a:pPr>
              <a:t>06.03.2017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D6149-2177-4FD9-B0F2-B208E2C146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D2EB4-0423-4681-9AA8-1B75EA85CD03}" type="datetimeFigureOut">
              <a:rPr lang="ru-RU"/>
              <a:pPr>
                <a:defRPr/>
              </a:pPr>
              <a:t>06.03.2017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D03A4-D7F9-4592-9C18-AB9E1D6D47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63CC7-33C2-40E7-830F-45511E5F25C3}" type="datetimeFigureOut">
              <a:rPr lang="ru-RU"/>
              <a:pPr>
                <a:defRPr/>
              </a:pPr>
              <a:t>06.03.2017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2C5E5-FB68-483F-ACB3-3703C21B9C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BBA2F-6686-4903-B5F3-F19DFC19C8B0}" type="datetimeFigureOut">
              <a:rPr lang="ru-RU"/>
              <a:pPr>
                <a:defRPr/>
              </a:pPr>
              <a:t>06.03.2017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9DD89-DE62-4889-A76D-EEC174ECF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C8209-AAB2-4007-9CE6-01B5E6692712}" type="datetimeFigureOut">
              <a:rPr lang="ru-RU"/>
              <a:pPr>
                <a:defRPr/>
              </a:pPr>
              <a:t>06.03.2017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E1394-914E-4814-8FB6-AEA6A69F6F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C9C04-F517-42C6-B6EC-850A94698662}" type="datetimeFigureOut">
              <a:rPr lang="ru-RU"/>
              <a:pPr>
                <a:defRPr/>
              </a:pPr>
              <a:t>06.03.2017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969AC-4911-46CE-A9FA-D71C9AC9BA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7B6758-90D9-45B9-98B4-2847FA70F9D7}" type="datetimeFigureOut">
              <a:rPr lang="ru-RU"/>
              <a:pPr>
                <a:defRPr/>
              </a:pPr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03EE43-2967-48C8-BA24-72E0FC3540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5605CB2D02BF26C349A5A554901568C4479EE518C1431173983B31AD20E9B795220CEAE441D6A80AbCP2H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fipi.ru/" TargetMode="External"/><Relationship Id="rId2" Type="http://schemas.openxmlformats.org/officeDocument/2006/relationships/hyperlink" Target="http://www.edu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gechita.ru/" TargetMode="External"/><Relationship Id="rId4" Type="http://schemas.openxmlformats.org/officeDocument/2006/relationships/hyperlink" Target="http://obrnadzor.gov.ru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785786" y="785795"/>
            <a:ext cx="7858180" cy="5857916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ПОРЯДОК ПРОВЕДЕНИЯ 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ГОСУДАРСТВЕННОЙ ИТОГОВОЙ АТТЕСТАЦИИ 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 ПРОГРАММАМ ОСНОВНОГО 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ОБЩЕГО ОБРАЗОВАНИЯ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 2017 ГОДУ 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7164388" y="5876925"/>
            <a:ext cx="1728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dirty="0">
              <a:latin typeface="Calibri" pitchFamily="34" charset="0"/>
            </a:endParaRP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153988"/>
            <a:ext cx="1597025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КАКОВЫ ПРАВИЛА ПРОВЕДЕНИЯ ГИА?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429288"/>
          </a:xfrm>
        </p:spPr>
        <p:txBody>
          <a:bodyPr/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Экзамены проводятся в ППЭ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 входа в ППЭ выделяется место для личных вещей обучающихся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ППЭ присутствуют: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руководитель и организаторы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уполномоченный государственной экзаменационной комиссии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технический специалист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директор школы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сотрудник полиции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мед. работник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необходимые специалисты для проведения ГИА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общественные наблюдатели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СМИ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сопровождающие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обучающиеся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 ВРЕМЯ ЭКЗАМЕНА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15370" cy="5072098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рабочем столе обучающегося, помимо экзаменационных материалов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НАХОДЯТСЯ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ручка;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документ, удостоверяющий личность;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средства обучения и воспитания.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ЗАПРЕЩАЕТСЯ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иметь при себе: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средства связи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электронно-вычислительную технику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фото- и видеоаппаратуру 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справочные материалы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письменные заметки и иные средства хранения и передачи информации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08266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осуществляется проверка и оценивание экзаменационных работ?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Записи в черновиках не проверяются.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Экзаменационные работы проверяются 2 экспертами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Обработка и проверка экзаменационных работ занимает не более 10 дней.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Утверждение результатов ГИА осуществляется в течение 1 рабочего дня с момента получения результатов проверки экзаменационных работ.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08266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осуществляется проверка и оценивание экзаменационных работ?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15370" cy="5072098"/>
          </a:xfrm>
        </p:spPr>
        <p:txBody>
          <a:bodyPr/>
          <a:lstStyle/>
          <a:p>
            <a:pPr marL="457200" indent="-457200">
              <a:buAutoNum type="arabicPeriod" startAt="5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Ознакомление обучающихся с полученными результатами ГИА по учебному предмету осуществляется не позднее 3 дней со дня их утверждения ГЭК.</a:t>
            </a:r>
          </a:p>
          <a:p>
            <a:pPr marL="457200" indent="-457200">
              <a:buAutoNum type="arabicPeriod" startAt="5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Результаты ГИА признаются удовлетворительными в случае, если обучающийся по всем 4-м учебным предметам набрал минимальное количество баллов.</a:t>
            </a:r>
          </a:p>
          <a:p>
            <a:pPr marL="457200" indent="-457200">
              <a:buAutoNum type="arabicPeriod" startAt="5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Обучающимся, не прошедшим ГИА или получившим на ГИА неудовлетворительные результаты более чем по двум предметам, либо получившим повторно неудовлетворительный результат  по одному из этих предметов на ГИА  в дополнительные сроки, предоставляется право пройти ГИА по соответствующим учебным предметам не ранее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1 сентября текущего года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8259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Каков порядок подачи апелляции?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17"/>
          <p:cNvGrpSpPr>
            <a:grpSpLocks noGrp="1"/>
          </p:cNvGrpSpPr>
          <p:nvPr/>
        </p:nvGrpSpPr>
        <p:grpSpPr bwMode="auto">
          <a:xfrm>
            <a:off x="642910" y="571480"/>
            <a:ext cx="8197519" cy="5764495"/>
            <a:chOff x="1440160" y="1764950"/>
            <a:chExt cx="7261817" cy="3738293"/>
          </a:xfrm>
        </p:grpSpPr>
        <p:sp>
          <p:nvSpPr>
            <p:cNvPr id="6" name="Стрелка вниз 5"/>
            <p:cNvSpPr/>
            <p:nvPr/>
          </p:nvSpPr>
          <p:spPr>
            <a:xfrm>
              <a:off x="2533396" y="1764950"/>
              <a:ext cx="995127" cy="171056"/>
            </a:xfrm>
            <a:prstGeom prst="downArrow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8" name="Стрелка вниз 7"/>
            <p:cNvSpPr/>
            <p:nvPr/>
          </p:nvSpPr>
          <p:spPr>
            <a:xfrm>
              <a:off x="6376292" y="1768495"/>
              <a:ext cx="1086002" cy="224531"/>
            </a:xfrm>
            <a:prstGeom prst="downArrow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047333" y="1993025"/>
              <a:ext cx="3654644" cy="346164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О НЕСОГЛАСИИ С ВЫСТАВЛЕННЫМИ БАЛЛАМИ</a:t>
              </a:r>
              <a:endParaRPr lang="ru-RU" sz="1400" b="1" kern="0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047333" y="2449176"/>
              <a:ext cx="3607173" cy="570188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latin typeface="Times New Roman" pitchFamily="18" charset="0"/>
                  <a:cs typeface="Times New Roman" pitchFamily="18" charset="0"/>
                </a:rPr>
                <a:t>В ТЕЧЕНИЕ 2 РАБОЧИХ ДНЕЙ СО ДНЯ ОБЪЯВЛЕНИЯ РЕЗУЛЬТАТОВ</a:t>
              </a:r>
              <a:endParaRPr lang="ru-RU" sz="14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440160" y="1993025"/>
              <a:ext cx="3419680" cy="346164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О НАРУШЕНИИ ПОРЯДКА ПРОВЕДЕНИЯ ГИА</a:t>
              </a:r>
              <a:endParaRPr lang="ru-RU" sz="1400" b="1" kern="0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110617" y="3190420"/>
              <a:ext cx="3480607" cy="45615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ДИРЕКТОР ШКОЛЫ</a:t>
              </a:r>
              <a:endParaRPr lang="ru-RU" sz="16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503444" y="2449176"/>
              <a:ext cx="3290755" cy="570188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latin typeface="Times New Roman" pitchFamily="18" charset="0"/>
                  <a:cs typeface="Times New Roman" pitchFamily="18" charset="0"/>
                </a:rPr>
                <a:t>В ДЕНЬ ПРОВЕДЕНИЯ ЭКЗАМЕНА, НЕ ПОКИДАЯ ППЭ</a:t>
              </a:r>
              <a:endParaRPr lang="ru-RU" sz="14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173901" y="4558871"/>
              <a:ext cx="3480606" cy="91230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РЕШЕНИЯ: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ОТКЛОНЕНИЕ АППЕЛЯЦИИ И СОХРАНЕНИЕ БАЛЛОВ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УОВЛЕТВОРЕНИЕ АПЕЛЛЯЦИИ И ВЫСТАВЛЕНИЕ ДРУГИХ БАЛЛОВ</a:t>
              </a:r>
            </a:p>
            <a:p>
              <a:pPr marL="342900" indent="-342900" algn="ctr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ru-RU" sz="16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5110617" y="3874645"/>
              <a:ext cx="3480606" cy="45615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КОНФЛИКТНАЯ КОМИССИЯ В ТЕЧЕНИЕ 4 РАБОЧИХ ДНЕЙ</a:t>
              </a:r>
              <a:endParaRPr lang="ru-RU" sz="16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503444" y="3154784"/>
              <a:ext cx="3290755" cy="324294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latin typeface="Times New Roman" pitchFamily="18" charset="0"/>
                  <a:cs typeface="Times New Roman" pitchFamily="18" charset="0"/>
                </a:rPr>
                <a:t>ЧЛЕН ГЭК</a:t>
              </a:r>
              <a:endParaRPr lang="ru-RU" sz="14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1503444" y="3664388"/>
              <a:ext cx="3227471" cy="45615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КОНФЛИКТНАЯ КОМИССИЯ В ТЕЧЕНИЕ 2 РАБОЧИХ ДНЕЙ</a:t>
              </a:r>
              <a:endParaRPr lang="ru-RU" sz="16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440160" y="4220321"/>
              <a:ext cx="3290755" cy="1282922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РЕШЕНИЯ: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УДОВЛЕТВОРЕНИЕ И АНУЛИРОВАНИЕ РЕЗУЛЬТАТОВ, ВОЗМОЖНОСТЬ СДАЧИ ЭКЗАМЕНА В ДРУГОЙ ДЕНЬ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ОТКЛОНЕНИЕ АППЕЛЯЦИИ</a:t>
              </a:r>
            </a:p>
            <a:p>
              <a:pPr marL="342900" indent="-342900" algn="ctr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ru-RU" sz="16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Продолжительность экзаменов в 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7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году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285862"/>
          <a:ext cx="7358114" cy="4989987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424073"/>
                <a:gridCol w="3934041"/>
              </a:tblGrid>
              <a:tr h="47547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Продолжительность экзамена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235 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235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180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180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120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235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7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Английский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язык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116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География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120 мин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Биология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180 мин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7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Информатика и ИКТ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150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180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Иностранный язык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120 мин письменная часть  + 15 мин раздел «Говорение»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072494" cy="428629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Шкала перевода балла в отметку 2017 год</a:t>
            </a:r>
          </a:p>
        </p:txBody>
      </p:sp>
      <p:sp>
        <p:nvSpPr>
          <p:cNvPr id="16414" name="Прямоугольник 7"/>
          <p:cNvSpPr>
            <a:spLocks noChangeArrowheads="1"/>
          </p:cNvSpPr>
          <p:nvPr/>
        </p:nvSpPr>
        <p:spPr bwMode="auto">
          <a:xfrm>
            <a:off x="2857488" y="571480"/>
            <a:ext cx="390229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ФЕДЕРАЛЬНОМ УРОВНЕ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42910" y="857233"/>
          <a:ext cx="8215370" cy="593954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10462"/>
                <a:gridCol w="909545"/>
                <a:gridCol w="844187"/>
                <a:gridCol w="1203814"/>
                <a:gridCol w="1225099"/>
                <a:gridCol w="2522263"/>
              </a:tblGrid>
              <a:tr h="67073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4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 при отборе в профильные классы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(минимальный балл)</a:t>
                      </a:r>
                    </a:p>
                  </a:txBody>
                  <a:tcPr marL="35537" marR="35537" marT="0" marB="0" anchor="ctr" horzOverflow="overflow"/>
                </a:tc>
              </a:tr>
              <a:tr h="12435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усский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язык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15-24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25-33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(д.б. 4 балла за грамотность)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34-39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(д.б. 6 баллов за грамотность)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</a:t>
                      </a:r>
                    </a:p>
                  </a:txBody>
                  <a:tcPr marL="35537" marR="35537" marT="0" marB="0" anchor="ctr" horzOverflow="overflow"/>
                </a:tc>
              </a:tr>
              <a:tr h="2571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атематика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0-7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8-14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15-21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22-32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18-19</a:t>
                      </a:r>
                    </a:p>
                  </a:txBody>
                  <a:tcPr marL="35537" marR="35537" marT="0" marB="0" anchor="ctr" horzOverflow="overflow"/>
                </a:tc>
              </a:tr>
              <a:tr h="495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15-24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25-33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34-39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35537" marR="35537" marT="0" marB="0" anchor="ctr" horzOverflow="overflow"/>
                </a:tc>
              </a:tr>
              <a:tr h="25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0-9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10-19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20-30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31-40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35537" marR="35537" marT="0" marB="0" anchor="ctr" horzOverflow="overflow"/>
                </a:tc>
              </a:tr>
              <a:tr h="25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0-8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9-17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18-26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27-34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35537" marR="35537" marT="0" marB="0" anchor="ctr" horzOverflow="overflow"/>
                </a:tc>
              </a:tr>
              <a:tr h="25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0-6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7-13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14-18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19-23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35537" marR="35537" marT="0" marB="0" anchor="ctr" horzOverflow="overflow"/>
                </a:tc>
              </a:tr>
              <a:tr h="514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Иностранный язык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0-28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29-45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46-58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59-70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35537" marR="35537" marT="0" marB="0" anchor="ctr" horzOverflow="overflow"/>
                </a:tc>
              </a:tr>
              <a:tr h="25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География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0-11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12-19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20-26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27-32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35537" marR="35537" marT="0" marB="0" anchor="ctr" horzOverflow="overflow"/>
                </a:tc>
              </a:tr>
              <a:tr h="25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Биология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0-12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13-25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26-36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37-46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35537" marR="35537" marT="0" marB="0" anchor="ctr" horzOverflow="overflow"/>
                </a:tc>
              </a:tr>
              <a:tr h="495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и ИКТ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5-11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12-17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18-22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35537" marR="35537" marT="0" marB="0" anchor="ctr" horzOverflow="overflow"/>
                </a:tc>
              </a:tr>
              <a:tr h="25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0-12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13-23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24-34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35-44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35537" marR="35537" marT="0" marB="0" anchor="ctr" horzOverflow="overflow"/>
                </a:tc>
              </a:tr>
              <a:tr h="720158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ВНИМАНИЕ!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Результаты экзаменов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могут быть использованы при приёме обучающихся в профильные классы средней школы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72547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Каков порядок выставления оценок в аттестат?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2" name="Объект 2"/>
          <p:cNvSpPr>
            <a:spLocks noGrp="1"/>
          </p:cNvSpPr>
          <p:nvPr>
            <p:ph idx="1"/>
          </p:nvPr>
        </p:nvSpPr>
        <p:spPr>
          <a:xfrm>
            <a:off x="500034" y="785794"/>
            <a:ext cx="8258204" cy="5340369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МОН от 14 февраля 2014 г. N 115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(ред. от 08.06.2015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N 571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Font typeface="Arial" charset="0"/>
              <a:buNone/>
            </a:pPr>
            <a:endParaRPr lang="ru-RU" sz="2400" dirty="0" smtClean="0"/>
          </a:p>
        </p:txBody>
      </p:sp>
      <p:sp>
        <p:nvSpPr>
          <p:cNvPr id="40963" name="Прямоугольник 4"/>
          <p:cNvSpPr>
            <a:spLocks noChangeArrowheads="1"/>
          </p:cNvSpPr>
          <p:nvPr/>
        </p:nvSpPr>
        <p:spPr bwMode="auto">
          <a:xfrm>
            <a:off x="571472" y="1357298"/>
            <a:ext cx="7858180" cy="827919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Итоговые отметки за 9 класс по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русскому языку и математике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определяются как среднее арифметическое 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 экзаменационн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отметок выпускника и выставляются в аттестат целыми числами в соответствии с правилами математического округления.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Итоговые оценки по другим учебным предметам выставляется на основе годовой отметки выпускника за 9 класс.</a:t>
            </a:r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настоящее время готовятся изменения в Приказ МОН от 14 февраля 2014 г. N 115 </a:t>
            </a:r>
            <a:b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(ред. от 08.06.2015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N 571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каких сайтах  можно получить более подробную информацию о ГИА-9?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/>
          <a:lstStyle/>
          <a:p>
            <a:r>
              <a:rPr lang="en-US" sz="3600" dirty="0" smtClean="0">
                <a:hlinkClick r:id="rId2"/>
              </a:rPr>
              <a:t>http://www.edu.ru/</a:t>
            </a:r>
            <a:r>
              <a:rPr lang="ru-RU" sz="3600" dirty="0" smtClean="0"/>
              <a:t> (федеральный портал «Российское образование»)</a:t>
            </a:r>
          </a:p>
          <a:p>
            <a:r>
              <a:rPr lang="en-US" sz="3600" dirty="0" smtClean="0">
                <a:hlinkClick r:id="rId3"/>
              </a:rPr>
              <a:t>http://fipi.ru/</a:t>
            </a:r>
            <a:r>
              <a:rPr lang="ru-RU" sz="3600" dirty="0" smtClean="0"/>
              <a:t> (Федеральный институт педагогических измерений)</a:t>
            </a:r>
          </a:p>
          <a:p>
            <a:r>
              <a:rPr lang="en-US" sz="3600" dirty="0" smtClean="0">
                <a:hlinkClick r:id="rId4"/>
              </a:rPr>
              <a:t>http://obrnadzor.gov.ru/</a:t>
            </a:r>
            <a:r>
              <a:rPr lang="ru-RU" sz="3600" dirty="0" smtClean="0"/>
              <a:t> (</a:t>
            </a:r>
            <a:r>
              <a:rPr lang="ru-RU" sz="3600" dirty="0" err="1" smtClean="0"/>
              <a:t>Рособрнадзор</a:t>
            </a:r>
            <a:r>
              <a:rPr lang="ru-RU" sz="3600" dirty="0" smtClean="0"/>
              <a:t>)</a:t>
            </a:r>
          </a:p>
          <a:p>
            <a:r>
              <a:rPr lang="en-US" sz="3600" dirty="0" smtClean="0">
                <a:hlinkClick r:id="rId5"/>
              </a:rPr>
              <a:t>http://egechita.ru</a:t>
            </a:r>
            <a:r>
              <a:rPr lang="ru-RU" sz="3600" dirty="0" smtClean="0"/>
              <a:t> (Центр оценки качества образования Забайкальского края)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>
              <a:buNone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Ст. 59 Федерального закона «Об образовании в Российской Федерации» от 29.12.2012 № 273-ФЗ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п.6.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ГИА допускается обучающийся, не имеющий академической задолженности и в полном объеме выполнивший учебный план по соответствующим образовательным программам.</a:t>
            </a:r>
          </a:p>
          <a:p>
            <a:pPr>
              <a:buNone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п.7.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Обучающиеся, не прошедшие ГИА или получившие на ГИА неудовлетворительные результаты, вправе пройти ГИА в сроки, определяемые порядком проведения ГИА по соответствующим образовательным программам </a:t>
            </a:r>
          </a:p>
          <a:p>
            <a:pPr>
              <a:buNone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п.11.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проведении ГИА используются контрольно-измерительные материалы, представляющие собой комплексы заданий стандартизированной формы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08266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Основной документ, регламентирующий ГИА-9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7929618" cy="416877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Порядок проведения государственной итоговой аттестации по образовательным программам основного общего образования (утвержден приказом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России №1394 от 25.12.2013 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с изменениями от 24.03.2016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305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868346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Какие экзамены включает в себя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ГИА-9 в 2017 году?</a:t>
            </a:r>
          </a:p>
        </p:txBody>
      </p:sp>
      <p:grpSp>
        <p:nvGrpSpPr>
          <p:cNvPr id="36866" name="Группа 17"/>
          <p:cNvGrpSpPr>
            <a:grpSpLocks/>
          </p:cNvGrpSpPr>
          <p:nvPr/>
        </p:nvGrpSpPr>
        <p:grpSpPr bwMode="auto">
          <a:xfrm>
            <a:off x="900112" y="1142984"/>
            <a:ext cx="7386664" cy="5381641"/>
            <a:chOff x="1440160" y="1196752"/>
            <a:chExt cx="3419680" cy="5205164"/>
          </a:xfrm>
        </p:grpSpPr>
        <p:sp>
          <p:nvSpPr>
            <p:cNvPr id="5" name="Стрелка вниз 4"/>
            <p:cNvSpPr/>
            <p:nvPr/>
          </p:nvSpPr>
          <p:spPr>
            <a:xfrm>
              <a:off x="2842420" y="1680420"/>
              <a:ext cx="628377" cy="483668"/>
            </a:xfrm>
            <a:prstGeom prst="downArrow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440160" y="1196752"/>
              <a:ext cx="3419680" cy="423972"/>
            </a:xfrm>
            <a:prstGeom prst="rect">
              <a:avLst/>
            </a:prstGeom>
            <a:gradFill rotWithShape="1">
              <a:gsLst>
                <a:gs pos="0">
                  <a:srgbClr val="C0504D">
                    <a:tint val="50000"/>
                    <a:satMod val="300000"/>
                  </a:srgbClr>
                </a:gs>
                <a:gs pos="35000">
                  <a:srgbClr val="C0504D">
                    <a:tint val="37000"/>
                    <a:satMod val="300000"/>
                  </a:srgbClr>
                </a:gs>
                <a:gs pos="100000">
                  <a:srgbClr val="C0504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2400" b="1" kern="0" dirty="0" smtClean="0">
                  <a:solidFill>
                    <a:srgbClr val="333399"/>
                  </a:solidFill>
                  <a:latin typeface="Cambria" panose="02040503050406030204" pitchFamily="18" charset="0"/>
                </a:rPr>
                <a:t>2016/17</a:t>
              </a:r>
              <a:endParaRPr lang="ru-RU" sz="2400" b="1" kern="0" dirty="0">
                <a:solidFill>
                  <a:srgbClr val="333399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440160" y="2182844"/>
              <a:ext cx="3419680" cy="346164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kern="0" dirty="0">
                  <a:solidFill>
                    <a:srgbClr val="333399"/>
                  </a:solidFill>
                  <a:latin typeface="Cambria" pitchFamily="18" charset="0"/>
                </a:rPr>
                <a:t>Обязательные предметы: 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562404" y="3578615"/>
              <a:ext cx="3098985" cy="136719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kern="0" dirty="0" smtClean="0">
                  <a:solidFill>
                    <a:srgbClr val="C00000"/>
                  </a:solidFill>
                  <a:latin typeface="Cambria" pitchFamily="18" charset="0"/>
                </a:rPr>
                <a:t> + 2 </a:t>
              </a:r>
              <a:r>
                <a:rPr lang="ru-RU" sz="2000" b="1" kern="0" dirty="0">
                  <a:solidFill>
                    <a:srgbClr val="C00000"/>
                  </a:solidFill>
                  <a:latin typeface="Cambria" pitchFamily="18" charset="0"/>
                </a:rPr>
                <a:t>предмета по выбору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kern="0" dirty="0">
                  <a:solidFill>
                    <a:srgbClr val="333399"/>
                  </a:solidFill>
                  <a:latin typeface="Cambria" pitchFamily="18" charset="0"/>
                </a:rPr>
                <a:t>(физика, химия, биология, история, география, информатика и ИКТ, иностранные языки, обществознание, литература</a:t>
              </a:r>
              <a:r>
                <a:rPr lang="ru-RU" kern="0" dirty="0" smtClean="0">
                  <a:solidFill>
                    <a:srgbClr val="333399"/>
                  </a:solidFill>
                  <a:latin typeface="Cambria" pitchFamily="18" charset="0"/>
                </a:rPr>
                <a:t>)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i="1" u="sng" kern="0" dirty="0" smtClean="0">
                  <a:solidFill>
                    <a:srgbClr val="333399"/>
                  </a:solidFill>
                  <a:latin typeface="Cambria" pitchFamily="18" charset="0"/>
                </a:rPr>
                <a:t>Общее количество экзаменов  не должно превышать 4-х                           </a:t>
              </a:r>
              <a:endParaRPr lang="ru-RU" sz="1400" i="1" u="sng" kern="0" dirty="0">
                <a:solidFill>
                  <a:srgbClr val="333399"/>
                </a:solidFill>
                <a:latin typeface="Cambria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562404" y="2651276"/>
              <a:ext cx="3098985" cy="358867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kern="0" dirty="0">
                  <a:solidFill>
                    <a:srgbClr val="333399"/>
                  </a:solidFill>
                  <a:latin typeface="Cambria" pitchFamily="18" charset="0"/>
                </a:rPr>
                <a:t>русский язык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519522" y="3131423"/>
              <a:ext cx="3098985" cy="358867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kern="0" dirty="0">
                  <a:solidFill>
                    <a:srgbClr val="333399"/>
                  </a:solidFill>
                  <a:latin typeface="Cambria" pitchFamily="18" charset="0"/>
                </a:rPr>
                <a:t>математика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549704" y="5082365"/>
              <a:ext cx="3098985" cy="1319551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>
                  <a:solidFill>
                    <a:srgbClr val="C00000"/>
                  </a:solidFill>
                  <a:latin typeface="Cambria" pitchFamily="18" charset="0"/>
                </a:rPr>
                <a:t>Аттестат = успешные результаты ГИА по </a:t>
              </a:r>
              <a:r>
                <a:rPr lang="ru-RU" sz="1600" b="1" kern="0" dirty="0" smtClean="0">
                  <a:solidFill>
                    <a:srgbClr val="C00000"/>
                  </a:solidFill>
                  <a:latin typeface="Cambria" pitchFamily="18" charset="0"/>
                </a:rPr>
                <a:t>всем 4-м предметам</a:t>
              </a:r>
              <a:endParaRPr lang="ru-RU" sz="1600" b="1" kern="0" dirty="0">
                <a:solidFill>
                  <a:srgbClr val="C00000"/>
                </a:solidFill>
                <a:latin typeface="Cambria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8259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Какие формы проведения ГИА-9?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17"/>
          <p:cNvGrpSpPr>
            <a:grpSpLocks noGrp="1"/>
          </p:cNvGrpSpPr>
          <p:nvPr/>
        </p:nvGrpSpPr>
        <p:grpSpPr bwMode="auto">
          <a:xfrm>
            <a:off x="642910" y="571480"/>
            <a:ext cx="8286808" cy="5786478"/>
            <a:chOff x="1440160" y="1764950"/>
            <a:chExt cx="7261817" cy="4561486"/>
          </a:xfrm>
        </p:grpSpPr>
        <p:sp>
          <p:nvSpPr>
            <p:cNvPr id="6" name="Стрелка вниз 5"/>
            <p:cNvSpPr/>
            <p:nvPr/>
          </p:nvSpPr>
          <p:spPr>
            <a:xfrm>
              <a:off x="2533396" y="1764950"/>
              <a:ext cx="995127" cy="171056"/>
            </a:xfrm>
            <a:prstGeom prst="downArrow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8" name="Стрелка вниз 7"/>
            <p:cNvSpPr/>
            <p:nvPr/>
          </p:nvSpPr>
          <p:spPr>
            <a:xfrm>
              <a:off x="6376292" y="1768495"/>
              <a:ext cx="1086002" cy="224531"/>
            </a:xfrm>
            <a:prstGeom prst="downArrow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047333" y="1993025"/>
              <a:ext cx="3654644" cy="346164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ГОСУДАРСТВЕННЫЙ ВЫПУСКНОЙ ЭКЗАМЕН</a:t>
              </a:r>
              <a:endParaRPr lang="ru-RU" sz="1400" b="1" kern="0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110617" y="3133401"/>
              <a:ext cx="3543890" cy="136719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УЧАСТНИКИ: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kern="0" dirty="0" smtClean="0">
                  <a:latin typeface="Times New Roman" pitchFamily="18" charset="0"/>
                  <a:cs typeface="Times New Roman" pitchFamily="18" charset="0"/>
                </a:rPr>
                <a:t>ОБУЧАЮЩИЕСЯ С ОГРАНИЧЕННЫМИ ВОЗМОЖНОСТЯМИ ЗДОРОВЬЯ, ДЕТИ-ИНВАЛИДЫ, ИМЕЮЩИЕ ГОДОВЫЕ ОТМЕТКИ ПО ВСЕМ УЧЕБНЫМ ПРЕДМЕТАМ УЧЕБНОГО ПЛАНА ЗА 9 КЛАСС НЕ НИЖЕ «3»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300" kern="0" dirty="0">
                <a:solidFill>
                  <a:srgbClr val="333399"/>
                </a:solidFill>
                <a:latin typeface="Cambria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047333" y="2449176"/>
              <a:ext cx="3607173" cy="570188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ПИСЬМЕННЫЙ  И УСТНЫЙ ЭКЗАМЕН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С ИСПОЛЬЗОВАНИЕМ ТЕКСТОВ, ЗАДАНИЙ, ТЕМ, БИЛЕТОВ</a:t>
              </a:r>
              <a:endParaRPr lang="ru-RU" sz="1400" b="1" kern="0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440160" y="1993025"/>
              <a:ext cx="3419680" cy="346164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ОСНОВНОЙ ГОСУДАРСТВЕННЫЙ ЭКЗАМЕН</a:t>
              </a:r>
              <a:endParaRPr lang="ru-RU" sz="1400" b="1" kern="0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503444" y="3019364"/>
              <a:ext cx="3290755" cy="136719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УЧАСТНИКИ: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Char char="-"/>
                <a:defRPr/>
              </a:pPr>
              <a:r>
                <a:rPr lang="ru-RU" sz="1600" kern="0" dirty="0" smtClean="0">
                  <a:latin typeface="Times New Roman" pitchFamily="18" charset="0"/>
                  <a:cs typeface="Times New Roman" pitchFamily="18" charset="0"/>
                </a:rPr>
                <a:t>ОБУЧАЮЩИЕСЯ, ИМЕЮЩИЕ  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kern="0" dirty="0" smtClean="0">
                  <a:latin typeface="Times New Roman" pitchFamily="18" charset="0"/>
                  <a:cs typeface="Times New Roman" pitchFamily="18" charset="0"/>
                </a:rPr>
                <a:t> ГОДОВЫЕ ОТМЕТКИ ПО ВСЕМ УЧЕБНЫМ ПРЕДМЕТАМ УЧЕБНОГО ПЛАНА ЗА 9 КЛАСС НЕ НИЖЕ «3»</a:t>
              </a:r>
              <a:endParaRPr lang="ru-RU" sz="1600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503444" y="2449176"/>
              <a:ext cx="3290755" cy="358867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latin typeface="Times New Roman" pitchFamily="18" charset="0"/>
                  <a:cs typeface="Times New Roman" pitchFamily="18" charset="0"/>
                </a:rPr>
                <a:t>КОНТРОЛЬНО-ИЗМЕРИТЕЛЬНЫЕ МАТЕРИАЛЫ</a:t>
              </a:r>
              <a:endParaRPr lang="ru-RU" sz="14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503444" y="4615890"/>
              <a:ext cx="7151063" cy="91230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ЗАЯВЛЕНИЕ ДО 01.03.2017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Char char="-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 ЛИЧНО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Char char="-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 РОДИТЕЛЯМИ (ЗАКОННЫМИ ПРЕДСТАВИТЕЛЯМИ)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Char char="-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 УПОЛНОМОЧЕННЫМИ ЛИЦАМИ</a:t>
              </a:r>
              <a:endParaRPr lang="ru-RU" sz="16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110617" y="5300116"/>
              <a:ext cx="3543890" cy="102632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300" b="1" kern="0" dirty="0" smtClean="0">
                <a:solidFill>
                  <a:srgbClr val="C00000"/>
                </a:solidFill>
                <a:latin typeface="Cambria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kern="0" dirty="0" smtClean="0">
                  <a:solidFill>
                    <a:srgbClr val="C00000"/>
                  </a:solidFill>
                  <a:latin typeface="Cambria" pitchFamily="18" charset="0"/>
                </a:rPr>
                <a:t>+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kern="0" dirty="0" smtClean="0">
                  <a:latin typeface="Times New Roman" pitchFamily="18" charset="0"/>
                  <a:cs typeface="Times New Roman" pitchFamily="18" charset="0"/>
                </a:rPr>
                <a:t>КОПИЯ РЕКОМЕНДАЦИЙ ПСИХОЛОГО-МЕДИКО-ПЕДАГОГИЧЕСКОЙ КОМИССИИ, ОРИГИНАЛ  ИЛИ ЗАВЕРЕННУЮ КОПИЮ СПРАВКИ, ВЫДАННОЙ ФЕДЕРАЛЬНЫМ ГОСУДАРСТВЕННЫМ УЧРЕЖДЕНИЕМ МЕДИКО-СОЦИАЛЬНОЙ ЭКСПЕРТИЗЫ</a:t>
              </a:r>
              <a:endParaRPr lang="ru-RU" sz="1400" kern="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768997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Для обучающихся с ОВЗ, детей-инвалидов, количество экзаменов по их желанию может быть сокращено </a:t>
            </a:r>
            <a:r>
              <a:rPr lang="ru-RU" b="1" u="sng" dirty="0" smtClean="0">
                <a:solidFill>
                  <a:srgbClr val="FF0000"/>
                </a:solidFill>
              </a:rPr>
              <a:t>до двух обязательных экзаменов по русскому языку и математике.</a:t>
            </a:r>
          </a:p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dirty="0" smtClean="0"/>
              <a:t>Для указанных категорий обучающихся продолжительность экзамена может увеличиваться </a:t>
            </a:r>
            <a:r>
              <a:rPr lang="ru-RU" b="1" u="sng" dirty="0" smtClean="0">
                <a:solidFill>
                  <a:srgbClr val="FF0000"/>
                </a:solidFill>
              </a:rPr>
              <a:t>на 1,5 часа </a:t>
            </a:r>
            <a:r>
              <a:rPr lang="ru-RU" dirty="0" smtClean="0"/>
              <a:t>(раздел «Говорение» ОГЭ по иностранным языкам – </a:t>
            </a:r>
            <a:r>
              <a:rPr lang="ru-RU" b="1" u="sng" dirty="0" smtClean="0">
                <a:solidFill>
                  <a:srgbClr val="FF0000"/>
                </a:solidFill>
              </a:rPr>
              <a:t>на 30 минут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ПРОЕКТ РАСПИСАНИЯ ГИА-9 2017 </a:t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59" y="714357"/>
          <a:ext cx="8143930" cy="53340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457220"/>
                <a:gridCol w="1544538"/>
                <a:gridCol w="2597634"/>
                <a:gridCol w="1544538"/>
              </a:tblGrid>
              <a:tr h="359043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</a:tr>
              <a:tr h="568485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Иностранные языки 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26.05.2017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27.05.2017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Резерв: литература,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история, биология, физика</a:t>
                      </a: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19.06.2017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</a:tr>
              <a:tr h="568485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Литература, история, биология,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физика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30.05.2017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 vMerge="1">
                  <a:txBody>
                    <a:bodyPr/>
                    <a:lstStyle/>
                    <a:p>
                      <a:endParaRPr lang="ru-RU" sz="16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23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01.06.2017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 vMerge="1">
                  <a:txBody>
                    <a:bodyPr/>
                    <a:lstStyle/>
                    <a:p>
                      <a:endParaRPr lang="ru-RU" sz="16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67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Информатика и ИКТ, обществознание, химия, география</a:t>
                      </a: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06.06.2017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 vMerge="1"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78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08.06.2017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Резерв: информатика и ИКТ, обществознание, химия, география</a:t>
                      </a: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20.06.2017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</a:tr>
              <a:tr h="3291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Резерв: математика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21.06.2017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</a:tr>
              <a:tr h="3291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Резерв: русский язык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22.06.2017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</a:tr>
              <a:tr h="5684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Резерв: иностранные языки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23.06.2017</a:t>
                      </a:r>
                    </a:p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</a:tr>
              <a:tr h="5684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Резерв: по всем предметам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24.06.2017</a:t>
                      </a:r>
                    </a:p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4572008"/>
            <a:ext cx="8715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4500570"/>
            <a:ext cx="764386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6 по 21 сентября 2017 года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4429132"/>
            <a:ext cx="72866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Предусмотрен дополнительный период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08266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Кто допускается к сдаче ГИА повторно в текущем учебном году?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8072494" cy="5143536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получившие на ГИА неудовлетворительный результат по двум учебным предметам;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явившихся на экзамены по уважительным причинам (подтверждается документально);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завершившие выполнение экзаменационной работы по уважительным причинам (подтверждается документально);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результаты которых были аннулированы в случае выявлении фактов нарушений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3825"/>
            <a:ext cx="8220075" cy="876283"/>
          </a:xfrm>
        </p:spPr>
        <p:txBody>
          <a:bodyPr/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Какими средствами обучения можно пользоваться при проведении ОГЭ?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214422"/>
          <a:ext cx="8229600" cy="51460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643074"/>
                <a:gridCol w="658652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обучения и воспитания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Русский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язык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Орфографические словари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Линейка, справочные материалы, содержащие основные формулы курса математики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Непрограммируемый калькулятор, лабораторное оборудование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Химия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Непрограммируемый калькулятор, лабораторное оборудование, периодическая система Д. И. Менделеева,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таблица растворимости солей, кислот и оснований в воде, электрохимический ряд напряжений металлов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Линейка, карандаш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н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епрограммируемый калькулятор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Линейка,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епрограммируемый калькулятор и географические атласы для 7, 8 и 9 классов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Полные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тексты художественных произведений, а также сборники лирики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Информатика и ИКТ, иностранные языки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Компьютеры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1738</TotalTime>
  <Words>1231</Words>
  <Application>Microsoft Office PowerPoint</Application>
  <PresentationFormat>Экран (4:3)</PresentationFormat>
  <Paragraphs>281</Paragraphs>
  <Slides>19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 ПОРЯДОК ПРОВЕДЕНИЯ  ГОСУДАРСТВЕННОЙ ИТОГОВОЙ АТТЕСТАЦИИ  ПО ПРОГРАММАМ ОСНОВНОГО  ОБЩЕГО ОБРАЗОВАНИЯ  В 2017 ГОДУ    .</vt:lpstr>
      <vt:lpstr>Ст. 59 Федерального закона «Об образовании в Российской Федерации» от 29.12.2012 № 273-ФЗ </vt:lpstr>
      <vt:lpstr>Основной документ, регламентирующий ГИА-9</vt:lpstr>
      <vt:lpstr>Какие экзамены включает в себя  ГИА-9 в 2017 году?</vt:lpstr>
      <vt:lpstr>Какие формы проведения ГИА-9?</vt:lpstr>
      <vt:lpstr>Презентация PowerPoint</vt:lpstr>
      <vt:lpstr>  ПРОЕКТ РАСПИСАНИЯ ГИА-9 2017  </vt:lpstr>
      <vt:lpstr>Кто допускается к сдаче ГИА повторно в текущем учебном году?</vt:lpstr>
      <vt:lpstr>Какими средствами обучения можно пользоваться при проведении ОГЭ?</vt:lpstr>
      <vt:lpstr>КАКОВЫ ПРАВИЛА ПРОВЕДЕНИЯ ГИА?</vt:lpstr>
      <vt:lpstr>ВО ВРЕМЯ ЭКЗАМЕНА</vt:lpstr>
      <vt:lpstr>Как осуществляется проверка и оценивание экзаменационных работ?</vt:lpstr>
      <vt:lpstr>Как осуществляется проверка и оценивание экзаменационных работ?</vt:lpstr>
      <vt:lpstr>Каков порядок подачи апелляции?</vt:lpstr>
      <vt:lpstr>Продолжительность экзаменов в 2017 году </vt:lpstr>
      <vt:lpstr>Шкала перевода балла в отметку 2017 год</vt:lpstr>
      <vt:lpstr>Каков порядок выставления оценок в аттестат?</vt:lpstr>
      <vt:lpstr>На каких сайтах  можно получить более подробную информацию о ГИА-9?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проведения ГИА-9 в Ленинградской области в 2015 году  Изменения в Порядке проведения ГИА в 2016 году</dc:title>
  <dc:creator>Vasiya</dc:creator>
  <cp:lastModifiedBy>Порт-Катоновская СОШ</cp:lastModifiedBy>
  <cp:revision>248</cp:revision>
  <cp:lastPrinted>2015-09-09T19:14:23Z</cp:lastPrinted>
  <dcterms:modified xsi:type="dcterms:W3CDTF">2017-03-06T08:46:13Z</dcterms:modified>
</cp:coreProperties>
</file>