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396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E0C1D-D6CF-4FD7-B9BD-EFF5C95132E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EE2EB-B976-4083-8EC8-82D744057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23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EE2EB-B976-4083-8EC8-82D74405717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35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DD80-2961-4C79-9FEC-FD868E14438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C8BA-BADA-4BED-997D-53993D502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454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DD80-2961-4C79-9FEC-FD868E14438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C8BA-BADA-4BED-997D-53993D502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221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DD80-2961-4C79-9FEC-FD868E14438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C8BA-BADA-4BED-997D-53993D502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65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DD80-2961-4C79-9FEC-FD868E14438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C8BA-BADA-4BED-997D-53993D502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88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DD80-2961-4C79-9FEC-FD868E14438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C8BA-BADA-4BED-997D-53993D502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64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DD80-2961-4C79-9FEC-FD868E14438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C8BA-BADA-4BED-997D-53993D502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33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DD80-2961-4C79-9FEC-FD868E14438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C8BA-BADA-4BED-997D-53993D502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91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DD80-2961-4C79-9FEC-FD868E14438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C8BA-BADA-4BED-997D-53993D502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324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DD80-2961-4C79-9FEC-FD868E14438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C8BA-BADA-4BED-997D-53993D502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274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DD80-2961-4C79-9FEC-FD868E14438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C8BA-BADA-4BED-997D-53993D502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44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DD80-2961-4C79-9FEC-FD868E14438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C8BA-BADA-4BED-997D-53993D502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4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5000"/>
                <a:lumOff val="75000"/>
              </a:schemeClr>
            </a:gs>
            <a:gs pos="45000">
              <a:schemeClr val="accent6">
                <a:lumMod val="60000"/>
                <a:lumOff val="40000"/>
              </a:schemeClr>
            </a:gs>
            <a:gs pos="69000">
              <a:schemeClr val="accent6">
                <a:lumMod val="40000"/>
                <a:lumOff val="60000"/>
              </a:schemeClr>
            </a:gs>
            <a:gs pos="96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EDD80-2961-4C79-9FEC-FD868E14438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CC8BA-BADA-4BED-997D-53993D502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28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2716" y="368968"/>
            <a:ext cx="11919283" cy="211755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6">
                  <a:lumMod val="60000"/>
                  <a:lumOff val="40000"/>
                </a:schemeClr>
              </a:gs>
              <a:gs pos="69000">
                <a:schemeClr val="accent6">
                  <a:lumMod val="40000"/>
                  <a:lumOff val="60000"/>
                </a:schemeClr>
              </a:gs>
              <a:gs pos="96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00B050"/>
                </a:solidFill>
                <a:effectLst>
                  <a:reflection blurRad="6350" stA="53000" endA="300" endPos="35500" dir="5400000" sy="-90000" algn="bl"/>
                </a:effectLst>
                <a:latin typeface="Arial Black" panose="020B0A04020102020204" pitchFamily="34" charset="0"/>
              </a:rPr>
              <a:t>Как пережить карантин: советы психолога семье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Советы психолога © СШ №2 г.Толочин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67" y="1564080"/>
            <a:ext cx="3095625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226193" y="2413338"/>
            <a:ext cx="3875252" cy="34163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Трудно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оставаться спокойным в ситуации, когда кажется, что весь мир рушится. Меняется экономическая обстановка, приходят плохие новости из других стран. Что будет дальше? Какова будет жизнь после кризиса? Реакция человека на травматическое событие может проявляться в виде 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волнения, острого страха, неуправляемых панических реакций, вплоть до полной утраты контроля над собой. </a:t>
            </a:r>
            <a:endParaRPr lang="ru-RU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02385" y="2204219"/>
            <a:ext cx="4888674" cy="313932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Сейчас многие из нас регулярно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мониторят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новости, отслеживают статистику заболеваемости, обмениваются мнениями, обсуждают методы противостояния складывающейся угрозе. Большинство людей вынуждены неделями находиться дома в замкнутом пространстве с близкими, для многих это новый опыт. В связи с этим можно спрогнозировать появление новых сложностей во внутрисемейных, межличностных отношениях, которых ранее удавалось избегать.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2716" y="5343896"/>
            <a:ext cx="1191928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600" dirty="0" smtClean="0"/>
          </a:p>
          <a:p>
            <a:r>
              <a:rPr lang="ru-RU" sz="1600" dirty="0" smtClean="0"/>
              <a:t> 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Такая ситуация — своего рода проверка, которую мы вынуждены пройти. Кто-то убедится, что рядом с ним живут замечательные люди и еще больше сблизится с членами семьи, своими близкими, а некоторых эта ситуация может отдалить друг от друга. Как все сложится, во многом зависит от нас, 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от нашей мудрости, от нашего умения уступать, способности идти на компромисс.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558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80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pc="300" dirty="0">
                <a:solidFill>
                  <a:srgbClr val="FF0000"/>
                </a:solidFill>
                <a:latin typeface="Arial Black" panose="020B0A04020102020204" pitchFamily="34" charset="0"/>
              </a:rPr>
              <a:t>Что можно сделать?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3154"/>
            <a:ext cx="10515600" cy="5001306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ПРАВИЛО «Стоп!»</a:t>
            </a:r>
            <a:endParaRPr lang="ru-RU" i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 descr="Правило &quot;СТОП&quot;!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42" y="1518822"/>
            <a:ext cx="2143125" cy="16478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" y="2136339"/>
            <a:ext cx="5937662" cy="424731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критической стрессовой ситуации будет полезно остановиться, приказав себе: «Стоп!». </a:t>
            </a:r>
          </a:p>
          <a:p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Затем постарайтесь отбросить </a:t>
            </a:r>
            <a:r>
              <a:rPr lang="ru-RU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эмоции,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переживания и </a:t>
            </a:r>
            <a:r>
              <a:rPr lang="ru-RU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трезво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деталях посмотрите на ситуацию со стороны. 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Постарайтесь понять, что драматизировать ситуацию — не продуктивно, так как это не приведет к решению появившихся вопросов. </a:t>
            </a:r>
          </a:p>
          <a:p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Далее трезво продумайте и просчитайте свои действия, которые стоит предпринять, чтобы минимизировать возможные неблагоприятные последствия, обратитесь к логике. 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454" y="2031387"/>
            <a:ext cx="3154289" cy="26094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0800000" flipV="1">
            <a:off x="7077694" y="1508166"/>
            <a:ext cx="16981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ПЛАН</a:t>
            </a:r>
            <a:endParaRPr lang="ru-RU" b="1" i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23441" y="2641926"/>
            <a:ext cx="3268560" cy="347325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000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</a:t>
            </a:r>
            <a:r>
              <a:rPr lang="ru-RU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проведенного анализа четко оценивая все обстоятельства, составьте план.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Продумайте последствия каждого пункта. Это даст понимание, что вы можете контролировать ситуацию и ощущение, что вы предпринимаете все, чтобы справиться.</a:t>
            </a:r>
            <a:endParaRPr lang="ru-RU" dirty="0">
              <a:solidFill>
                <a:srgbClr val="FF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834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432" y="1135399"/>
            <a:ext cx="3590802" cy="23796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1891" y="273132"/>
            <a:ext cx="3123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ОБСТАНОВКА В ДОМЕ</a:t>
            </a:r>
            <a:endParaRPr lang="ru-RU" sz="2400" b="1" i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5631" y="3515097"/>
            <a:ext cx="7742712" cy="313932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Создавайте и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поддерживайте безопасную, благоприятную, спокойную, доброжелательную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атмосферу в семье. </a:t>
            </a:r>
          </a:p>
          <a:p>
            <a:pPr algn="just"/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Хвалите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 друга, делайте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комплименты, шутите.</a:t>
            </a:r>
          </a:p>
          <a:p>
            <a:pPr algn="just"/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Относитесь друг к другу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Поддерживайте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ритуалы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придумывайте новые, которые будут объединять вас. 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Создайте каждому члену семьи место, где он сможет уединиться и отдохнуть. 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соотношение автономии и приятного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совместного времяпровождения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важный фактор сохранения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стабильности и благополучия в вашей семье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68342" y="1747780"/>
            <a:ext cx="4025735" cy="424731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Следите за своим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здоровьем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здоровьем домочадцев. 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Высыпайтесь.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Недосыпание снижает иммунитет и делает вас более уязвимыми к болезням. 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Занимайтесь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культурой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это можно сделать в игровой форме для всех членов семьи.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Поощряйте друг друга. </a:t>
            </a:r>
          </a:p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действуют рекомендации о нахождении дома, но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дышать свежим весенним воздухом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никто не запрещает. Если вы живете в городе, выходите на балкон, открывайте окна, радуйтесь солнцу, весне.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8562109" y="1135399"/>
            <a:ext cx="2481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ЗДОРОВЬЕ</a:t>
            </a:r>
            <a:endParaRPr lang="ru-RU" sz="28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641" y="-10083"/>
            <a:ext cx="2885701" cy="26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0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393870"/>
            <a:ext cx="7671459" cy="236988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7030A0"/>
              </a:solidFill>
            </a:endParaRPr>
          </a:p>
          <a:p>
            <a:pPr algn="just"/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непростой психологической ситуации важно поддерживать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обмен веществ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Позаботьтесь о полноценном и качественном питании. Во время самоизоляции включайте в свой рацион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фруктов и злаков. 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Желательно, чтобы питание было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сбалансировано.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освободившееся время для того, чтобы приготовить что-нибудь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 возможности установите очередность приготовления пищи другими членами семьи, привлекайте детей.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4385" y="237506"/>
            <a:ext cx="2196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ПИТАНИЕ</a:t>
            </a:r>
            <a:endParaRPr lang="ru-RU" sz="28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b="4887"/>
          <a:stretch/>
        </p:blipFill>
        <p:spPr>
          <a:xfrm>
            <a:off x="50469" y="747102"/>
            <a:ext cx="3773386" cy="362126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476997" y="879481"/>
            <a:ext cx="6020790" cy="2585323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Старайтесь поддерживать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дня,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свой, так и домочадцев. Если вы выполняете работу дистанционно, оборудуйте себе рабочее место. 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Не работайте лежа в постели или на диване — это непродуктивно и неполезно. Подберите удобную одежду. Определите себе рабочее время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начало, обеденный перерыв, окончание работы и несколько небольших перерывов.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для этого будильник. После рабочего времени обязательно устройте себе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6875812" y="356260"/>
            <a:ext cx="19950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spc="3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РЕЖИМ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338" y="3559807"/>
            <a:ext cx="4197927" cy="308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5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503" y="3811978"/>
            <a:ext cx="5557653" cy="2862322"/>
          </a:xfrm>
          <a:prstGeom prst="rect">
            <a:avLst/>
          </a:prstGeom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Не лишайте себя </a:t>
            </a:r>
            <a:r>
              <a:rPr lang="ru-RU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</a:t>
            </a:r>
            <a:r>
              <a:rPr lang="ru-RU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Непосредственного взаимодействия в сложившихся обстоятельствах придется избежать. Но можно разговаривать с друзьями, коллегами, знакомыми, родными по телефону, устраивать конференц-связь с использованием современных онлайн-ресурсов. Договоритесь совместно поужинать. Вспоминайте приятные события, шутите. </a:t>
            </a:r>
            <a:r>
              <a:rPr lang="ru-RU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с близкими людьми </a:t>
            </a:r>
            <a:r>
              <a:rPr lang="ru-RU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мощный ресурс психологической поддержки в трудной ситуации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95647" y="332509"/>
            <a:ext cx="2683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3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ОБЩЕНИЕ</a:t>
            </a:r>
            <a:endParaRPr lang="ru-RU" sz="2800" spc="3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03" y="855729"/>
            <a:ext cx="4876800" cy="282562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538358" y="1646733"/>
            <a:ext cx="3653642" cy="2862322"/>
          </a:xfrm>
          <a:prstGeom prst="rect">
            <a:avLst/>
          </a:prstGeom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вас освободилось некоторое время, которое раньше затрачивалось на дорогу к работе. Посвятите это время заботе о себе, побалуйте себя чем-то приятным.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Пребывание дома на изоляции — это «наказание». Это ресурс для освоения не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навыков</a:t>
            </a: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получения знаний, для новых интересных дел.</a:t>
            </a:r>
            <a:endParaRPr lang="ru-RU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H="1" flipV="1">
            <a:off x="5795158" y="697059"/>
            <a:ext cx="4429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spc="3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ВРЕМЯ ДЛЯ СЕБЯ</a:t>
            </a:r>
            <a:endParaRPr lang="ru-RU" sz="2400" b="1" i="1" spc="3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881" y="1257220"/>
            <a:ext cx="2933206" cy="23453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435" y="3922864"/>
            <a:ext cx="2378652" cy="275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15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3231" y="47187"/>
            <a:ext cx="419100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873" y="379206"/>
            <a:ext cx="4536127" cy="3526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38" y="379206"/>
            <a:ext cx="3796393" cy="31121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673" y="4570206"/>
            <a:ext cx="3815937" cy="22877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t="34486" b="34594"/>
          <a:stretch/>
        </p:blipFill>
        <p:spPr>
          <a:xfrm>
            <a:off x="8859857" y="5438898"/>
            <a:ext cx="2381250" cy="73627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73340" y="6175169"/>
            <a:ext cx="4085112" cy="5937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spc="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422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732</Words>
  <Application>Microsoft Office PowerPoint</Application>
  <PresentationFormat>Произвольный</PresentationFormat>
  <Paragraphs>45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Как пережить карантин: советы психолога семье </vt:lpstr>
      <vt:lpstr>Что можно сделать?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пережить карантин: советы психолога семье</dc:title>
  <dc:creator>Школа</dc:creator>
  <cp:lastModifiedBy>порт-катон</cp:lastModifiedBy>
  <cp:revision>11</cp:revision>
  <dcterms:created xsi:type="dcterms:W3CDTF">2020-03-30T08:13:36Z</dcterms:created>
  <dcterms:modified xsi:type="dcterms:W3CDTF">2020-04-20T14:37:08Z</dcterms:modified>
</cp:coreProperties>
</file>