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64" r:id="rId2"/>
    <p:sldId id="268" r:id="rId3"/>
    <p:sldId id="269" r:id="rId4"/>
    <p:sldId id="274" r:id="rId5"/>
    <p:sldId id="275" r:id="rId6"/>
    <p:sldId id="277" r:id="rId7"/>
    <p:sldId id="278" r:id="rId8"/>
    <p:sldId id="283" r:id="rId9"/>
    <p:sldId id="28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4B2AB-E3CB-4FED-ADBD-A22F867E6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911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9B98B-C917-45BF-B425-5ED8DE580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407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2ABB-6191-432D-9BE7-60C153DEB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81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A612C-B846-48A3-A6C2-6EEB0940A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688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5199A-2DDD-4499-997D-31A39AC66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069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4C579-6325-4442-B8C9-52263844E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35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57B94-D062-4533-B09E-BA634AA04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50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05D2E-11AA-464B-884D-4FB7BC480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393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AFB7-A04D-458F-AB49-FF5C8024D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779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FF422-B5A0-4B73-BE76-039AAF266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503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E97A3-580E-4925-BE32-594A8E9C7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22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7DD4865-0188-48A5-87F2-6C3512101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2" r:id="rId9"/>
    <p:sldLayoutId id="2147483740" r:id="rId10"/>
    <p:sldLayoutId id="214748374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images-fingers/koza-b.gif" TargetMode="External"/><Relationship Id="rId7" Type="http://schemas.openxmlformats.org/officeDocument/2006/relationships/image" Target="images-fingers/chel-b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images-fingers/zaichik-b.gif" TargetMode="External"/><Relationship Id="rId4" Type="http://schemas.openxmlformats.org/officeDocument/2006/relationships/image" Target="../media/image5.png"/><Relationship Id="rId9" Type="http://schemas.openxmlformats.org/officeDocument/2006/relationships/image" Target="images-fingers/ezik-b.gi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9650" y="0"/>
            <a:ext cx="7124700" cy="1700213"/>
          </a:xfrm>
        </p:spPr>
        <p:txBody>
          <a:bodyPr/>
          <a:lstStyle/>
          <a:p>
            <a:pPr algn="ctr" eaLnBrk="1" hangingPunct="1"/>
            <a:r>
              <a:rPr lang="ru-RU" sz="4000" b="1" i="1" smtClean="0">
                <a:cs typeface="Trebuchet MS" pitchFamily="34" charset="0"/>
              </a:rPr>
              <a:t> </a:t>
            </a:r>
            <a:r>
              <a:rPr lang="ru-RU" sz="4800" b="1" i="1" smtClean="0">
                <a:solidFill>
                  <a:srgbClr val="2A9224"/>
                </a:solidFill>
                <a:latin typeface="Monotype Corsiva" pitchFamily="66" charset="0"/>
                <a:cs typeface="Trebuchet MS" pitchFamily="34" charset="0"/>
              </a:rPr>
              <a:t>Упражнения для кистей рук</a:t>
            </a:r>
            <a:br>
              <a:rPr lang="ru-RU" sz="4800" b="1" i="1" smtClean="0">
                <a:solidFill>
                  <a:srgbClr val="2A9224"/>
                </a:solidFill>
                <a:latin typeface="Monotype Corsiva" pitchFamily="66" charset="0"/>
                <a:cs typeface="Trebuchet MS" pitchFamily="34" charset="0"/>
              </a:rPr>
            </a:br>
            <a:r>
              <a:rPr lang="ru-RU" sz="2000" b="1" i="1" smtClean="0">
                <a:solidFill>
                  <a:srgbClr val="936A09"/>
                </a:solidFill>
                <a:latin typeface="Cambria" pitchFamily="18" charset="0"/>
                <a:cs typeface="Trebuchet MS" pitchFamily="34" charset="0"/>
              </a:rPr>
              <a:t>Пальчиковая</a:t>
            </a:r>
            <a:r>
              <a:rPr lang="ru-RU" sz="2000" b="1" i="1" smtClean="0">
                <a:solidFill>
                  <a:srgbClr val="936A09"/>
                </a:solidFill>
                <a:latin typeface="Franklin Gothic Demi" pitchFamily="34" charset="0"/>
                <a:cs typeface="Trebuchet MS" pitchFamily="34" charset="0"/>
              </a:rPr>
              <a:t> </a:t>
            </a:r>
            <a:r>
              <a:rPr lang="ru-RU" sz="2000" b="1" i="1" smtClean="0">
                <a:solidFill>
                  <a:srgbClr val="936A09"/>
                </a:solidFill>
                <a:latin typeface="Calibri" pitchFamily="34" charset="0"/>
                <a:cs typeface="Calibri" pitchFamily="34" charset="0"/>
              </a:rPr>
              <a:t>гимнастика</a:t>
            </a:r>
            <a:endParaRPr lang="ru-RU" sz="4000" smtClean="0">
              <a:solidFill>
                <a:srgbClr val="936A09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3602" name="Picture 2" descr="C:\Users\Папа\Desktop\palchikovaya_gimnastika_ptenchik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2132856"/>
            <a:ext cx="4034158" cy="3875892"/>
          </a:xfrm>
          <a:effectLst>
            <a:softEdge rad="112500"/>
          </a:effec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787900" y="2565400"/>
            <a:ext cx="3995738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ПТЕНЧИКИ В ГНЕЗДЕ</a:t>
            </a:r>
          </a:p>
          <a:p>
            <a:pPr>
              <a:defRPr/>
            </a:pPr>
            <a:endParaRPr lang="ru-RU" b="1" dirty="0">
              <a:latin typeface="Arial" charset="0"/>
            </a:endParaRPr>
          </a:p>
          <a:p>
            <a:pPr>
              <a:defRPr/>
            </a:pPr>
            <a:r>
              <a:rPr lang="ru-RU" sz="2400" dirty="0">
                <a:latin typeface="Arial" charset="0"/>
              </a:rPr>
              <a:t>Обхватить все пальчики правой руки левой ладонью и ими шевелить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 descr="C:\Users\Папа\Desktop\palchikovaya_gimnastika_fil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3213100"/>
            <a:ext cx="3500437" cy="3216275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88913"/>
            <a:ext cx="4392613" cy="3155950"/>
          </a:xfrm>
        </p:spPr>
        <p:txBody>
          <a:bodyPr rtlCol="0">
            <a:normAutofit fontScale="25000" lnSpcReduction="20000"/>
          </a:bodyPr>
          <a:lstStyle/>
          <a:p>
            <a:pPr marL="0" indent="0" algn="ctr" eaLnBrk="1" fontAlgn="auto" hangingPunct="1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</a:rPr>
              <a:t>«ФИЛИН»</a:t>
            </a:r>
          </a:p>
          <a:p>
            <a:pPr marL="0" indent="0" eaLnBrk="1" fontAlgn="auto" hangingPunct="1">
              <a:lnSpc>
                <a:spcPct val="17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7200" b="1" dirty="0" smtClean="0">
                <a:solidFill>
                  <a:schemeClr val="accent4">
                    <a:lumMod val="75000"/>
                  </a:schemeClr>
                </a:solidFill>
              </a:rPr>
              <a:t>Руки </a:t>
            </a:r>
            <a:r>
              <a:rPr lang="ru-RU" sz="7200" b="1" dirty="0">
                <a:solidFill>
                  <a:schemeClr val="accent4">
                    <a:lumMod val="75000"/>
                  </a:schemeClr>
                </a:solidFill>
              </a:rPr>
              <a:t>в кулачок, прижаты, большие пальчики - вверх (ушки), указательные пальцы вместе; они выставлены на </a:t>
            </a:r>
            <a:r>
              <a:rPr lang="ru-RU" sz="7200" b="1" dirty="0" smtClean="0">
                <a:solidFill>
                  <a:schemeClr val="accent4">
                    <a:lumMod val="75000"/>
                  </a:schemeClr>
                </a:solidFill>
              </a:rPr>
              <a:t>вас</a:t>
            </a:r>
            <a:r>
              <a:rPr lang="ru-RU" sz="64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eaLnBrk="1" fontAlgn="auto" hangingPunct="1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5651" name="Picture 3" descr="C:\Users\Папа\Desktop\palchikovaya_gimnastika_petushok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51413" y="3213100"/>
            <a:ext cx="3714750" cy="3219450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787900" y="476250"/>
            <a:ext cx="4356100" cy="26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«Петушок»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Ладонь вверх,  указательный палец опирается на большой. Остальные пальцы растопырены в стороны и подняты вверх.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14350" y="447675"/>
            <a:ext cx="82772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Упражнения для пальцев условно статические</a:t>
            </a:r>
          </a:p>
        </p:txBody>
      </p:sp>
      <p:pic>
        <p:nvPicPr>
          <p:cNvPr id="11267" name="Picture 3" descr="УПРАЖНЕНИЕ «КОЗА»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39750" y="1412875"/>
            <a:ext cx="149383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5" descr="УПРАЖНЕНИЕ «ЗАЙЧИК»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843213" y="1341438"/>
            <a:ext cx="1312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УПРАЖНЕНИЕ «ЧЕЛОВЕЧЕК»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003800" y="1341438"/>
            <a:ext cx="136683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9" descr="УПРАЖНЕНИЕ «ЁЖИК»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164388" y="1268413"/>
            <a:ext cx="14398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ctangle 18"/>
          <p:cNvSpPr>
            <a:spLocks noChangeArrowheads="1"/>
          </p:cNvSpPr>
          <p:nvPr/>
        </p:nvSpPr>
        <p:spPr bwMode="auto">
          <a:xfrm>
            <a:off x="323850" y="3573463"/>
            <a:ext cx="1871663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Коза:</a:t>
            </a:r>
            <a:endParaRPr lang="ru-RU">
              <a:latin typeface="Arial" charset="0"/>
            </a:endParaRPr>
          </a:p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Указательный и мизинец выпрямлены, большой палец - на согнутых безымянном и среднем. </a:t>
            </a: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2276475" y="3716338"/>
            <a:ext cx="237648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Verdana" pitchFamily="34" charset="0"/>
              </a:rPr>
              <a:t>Зайчик:</a:t>
            </a:r>
            <a:endParaRPr lang="ru-RU">
              <a:latin typeface="Verdana" pitchFamily="34" charset="0"/>
            </a:endParaRPr>
          </a:p>
          <a:p>
            <a:pPr algn="ctr"/>
            <a:r>
              <a:rPr lang="ru-RU">
                <a:latin typeface="Verdana" pitchFamily="34" charset="0"/>
              </a:rPr>
              <a:t/>
            </a:r>
            <a:br>
              <a:rPr lang="ru-RU">
                <a:latin typeface="Verdana" pitchFamily="34" charset="0"/>
              </a:rPr>
            </a:br>
            <a:r>
              <a:rPr lang="ru-RU">
                <a:latin typeface="Verdana" pitchFamily="34" charset="0"/>
              </a:rPr>
              <a:t>Указательный и средний пальцы выпрямлены, остальные сжаты в кулак. </a:t>
            </a:r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4652963" y="3716338"/>
            <a:ext cx="2519362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Verdana" pitchFamily="34" charset="0"/>
              </a:rPr>
              <a:t>Человечек:</a:t>
            </a:r>
            <a:endParaRPr lang="ru-RU">
              <a:latin typeface="Verdana" pitchFamily="34" charset="0"/>
            </a:endParaRPr>
          </a:p>
          <a:p>
            <a:pPr algn="ctr"/>
            <a:r>
              <a:rPr lang="ru-RU">
                <a:latin typeface="Verdana" pitchFamily="34" charset="0"/>
              </a:rPr>
              <a:t/>
            </a:r>
            <a:br>
              <a:rPr lang="ru-RU">
                <a:latin typeface="Verdana" pitchFamily="34" charset="0"/>
              </a:rPr>
            </a:br>
            <a:r>
              <a:rPr lang="ru-RU">
                <a:latin typeface="Verdana" pitchFamily="34" charset="0"/>
              </a:rPr>
              <a:t>Бегаем указательным и средним пальцами по столу. 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019925" y="3716338"/>
            <a:ext cx="212407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Verdana" pitchFamily="34" charset="0"/>
              </a:rPr>
              <a:t>Ёжик:</a:t>
            </a:r>
            <a:endParaRPr lang="ru-RU">
              <a:latin typeface="Verdana" pitchFamily="34" charset="0"/>
            </a:endParaRPr>
          </a:p>
          <a:p>
            <a:pPr algn="ctr"/>
            <a:r>
              <a:rPr lang="ru-RU">
                <a:latin typeface="Verdana" pitchFamily="34" charset="0"/>
              </a:rPr>
              <a:t/>
            </a:r>
            <a:br>
              <a:rPr lang="ru-RU">
                <a:latin typeface="Verdana" pitchFamily="34" charset="0"/>
              </a:rPr>
            </a:br>
            <a:r>
              <a:rPr lang="ru-RU">
                <a:latin typeface="Verdana" pitchFamily="34" charset="0"/>
              </a:rPr>
              <a:t>Руки сцепить в замок, пальцы одной руки и большой палец другой руки выпрямить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619250" y="260350"/>
            <a:ext cx="66246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Игры с палочками</a:t>
            </a:r>
          </a:p>
        </p:txBody>
      </p:sp>
      <p:sp>
        <p:nvSpPr>
          <p:cNvPr id="3" name="Содержимое 2"/>
          <p:cNvSpPr>
            <a:spLocks/>
          </p:cNvSpPr>
          <p:nvPr/>
        </p:nvSpPr>
        <p:spPr bwMode="auto">
          <a:xfrm>
            <a:off x="0" y="1676400"/>
            <a:ext cx="4643438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Они не требуют никаких приспособлений.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Помогают развитию речи и мышления</a:t>
            </a: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5364" name="Picture 6" descr="C:\Users\Папа\Desktop\13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787900" y="2133600"/>
            <a:ext cx="4498975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76263" y="660400"/>
            <a:ext cx="292258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«домик»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621338" y="671513"/>
            <a:ext cx="30749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«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ГРИБОК</a:t>
            </a:r>
            <a:r>
              <a:rPr lang="ru-RU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»</a:t>
            </a:r>
          </a:p>
        </p:txBody>
      </p:sp>
      <p:pic>
        <p:nvPicPr>
          <p:cNvPr id="149508" name="Picture 4" descr="F:\документы\Фоты\100ANDRO\DSC_017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57158" y="1905932"/>
            <a:ext cx="3854802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9509" name="Picture 5" descr="F:\документы\Фоты\100ANDRO\DSC_017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932040" y="1916832"/>
            <a:ext cx="3666708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Rot="1" noChangeArrowheads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3175">
            <a:solidFill>
              <a:srgbClr val="00005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ru-RU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«Игры с прищепками»</a:t>
            </a:r>
          </a:p>
        </p:txBody>
      </p:sp>
      <p:sp>
        <p:nvSpPr>
          <p:cNvPr id="10" name="Содержимое 9"/>
          <p:cNvSpPr>
            <a:spLocks/>
          </p:cNvSpPr>
          <p:nvPr/>
        </p:nvSpPr>
        <p:spPr bwMode="auto">
          <a:xfrm>
            <a:off x="301625" y="1714500"/>
            <a:ext cx="5999163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Развивают  мелкую моторику рук;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Развивают образное мышление, пространственное воображение;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развивают  навыки конструирования  сложных моделей.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Развивают фантазию, творческий потенциал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endParaRPr lang="ru-RU" sz="3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" name="Рисунок 10" descr="УПРАЖНЕНИЯ С ПРИЩЕПКАМИ (Дерево); © Аверина Кристина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56176" y="2799738"/>
            <a:ext cx="2987824" cy="3509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003.radikal.ru/i201/1004/3b/22ec09e426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4248472" cy="5400600"/>
          </a:xfrm>
          <a:prstGeom prst="round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Рисунок 5" descr="http://maminsite.ru/early.files/early7/Prishepk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88640"/>
            <a:ext cx="3024336" cy="2520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3" descr="http://mama.darievna.ru/uploads/september-10/mini/918b.jpg"/>
          <p:cNvPicPr>
            <a:picLocks noGrp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191250" y="3573463"/>
            <a:ext cx="2952750" cy="2808287"/>
          </a:xfrm>
          <a:prstGeom prst="round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ogopedicheskie-zanyatiya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4677984" cy="6237312"/>
          </a:xfrm>
          <a:prstGeom prst="rect">
            <a:avLst/>
          </a:prstGeom>
        </p:spPr>
      </p:pic>
      <p:pic>
        <p:nvPicPr>
          <p:cNvPr id="3" name="Рисунок 2" descr="logopedicheskie-zanyatiya-dlya-rebenka-zanimaemsya-do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88640"/>
            <a:ext cx="4731990" cy="63093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3" y="1551385"/>
            <a:ext cx="7992889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  <a:cs typeface="+mn-cs"/>
              </a:rPr>
              <a:t>СПАСИБО  ЗА ВНИМАНИЕ</a:t>
            </a:r>
          </a:p>
        </p:txBody>
      </p:sp>
      <p:pic>
        <p:nvPicPr>
          <p:cNvPr id="23555" name="Picture 4" descr="C:\Documents and Settings\User\Мои документы\Мои рисунки\анимашки\children\children_0186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339975" y="4221163"/>
            <a:ext cx="40322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256</TotalTime>
  <Words>130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 Упражнения для кистей рук Пальчиковая гимнастика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Admin</cp:lastModifiedBy>
  <cp:revision>27</cp:revision>
  <dcterms:created xsi:type="dcterms:W3CDTF">2013-05-08T07:35:40Z</dcterms:created>
  <dcterms:modified xsi:type="dcterms:W3CDTF">2017-11-08T05:28:12Z</dcterms:modified>
</cp:coreProperties>
</file>