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5" d="100"/>
          <a:sy n="45" d="100"/>
        </p:scale>
        <p:origin x="-209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овина рамки 3"/>
          <p:cNvSpPr/>
          <p:nvPr/>
        </p:nvSpPr>
        <p:spPr>
          <a:xfrm flipH="1">
            <a:off x="2590800" y="228600"/>
            <a:ext cx="6324600" cy="3505200"/>
          </a:xfrm>
          <a:prstGeom prst="halfFrame">
            <a:avLst>
              <a:gd name="adj1" fmla="val 7472"/>
              <a:gd name="adj2" fmla="val 6427"/>
            </a:avLst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ПРЕЗЕНТАЦИЯ\novgod14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28600"/>
            <a:ext cx="2709333" cy="2438400"/>
          </a:xfrm>
          <a:prstGeom prst="rect">
            <a:avLst/>
          </a:prstGeom>
          <a:noFill/>
        </p:spPr>
      </p:pic>
      <p:sp>
        <p:nvSpPr>
          <p:cNvPr id="6" name="Половина рамки 5"/>
          <p:cNvSpPr/>
          <p:nvPr/>
        </p:nvSpPr>
        <p:spPr>
          <a:xfrm flipV="1">
            <a:off x="304800" y="2667000"/>
            <a:ext cx="6400800" cy="3886200"/>
          </a:xfrm>
          <a:prstGeom prst="halfFrame">
            <a:avLst>
              <a:gd name="adj1" fmla="val 6876"/>
              <a:gd name="adj2" fmla="val 5869"/>
            </a:avLst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Иятта\Рабочий стол\ЭТО СРОЧНО\Новая папка\kalendar-1sentyabry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581400"/>
            <a:ext cx="3064669" cy="2971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5800" y="403860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198120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Скоро в школу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ятта\Рабочий стол\ЭТО СРОЧНО\ПРЕЗЕНТАЦИЯ\novgod14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28600"/>
            <a:ext cx="2709333" cy="2438400"/>
          </a:xfrm>
          <a:prstGeom prst="rect">
            <a:avLst/>
          </a:prstGeom>
          <a:noFill/>
        </p:spPr>
      </p:pic>
      <p:pic>
        <p:nvPicPr>
          <p:cNvPr id="3" name="Picture 3" descr="C:\Documents and Settings\Иятта\Рабочий стол\ЭТО СРОЧНО\Новая папка\kalendar-1sentyabr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1" y="5029200"/>
            <a:ext cx="1828800" cy="1828800"/>
          </a:xfrm>
          <a:prstGeom prst="rect">
            <a:avLst/>
          </a:prstGeom>
          <a:noFill/>
        </p:spPr>
      </p:pic>
      <p:sp>
        <p:nvSpPr>
          <p:cNvPr id="4" name="Половина рамки 3"/>
          <p:cNvSpPr/>
          <p:nvPr/>
        </p:nvSpPr>
        <p:spPr>
          <a:xfrm flipV="1">
            <a:off x="304800" y="2286000"/>
            <a:ext cx="5791200" cy="4267200"/>
          </a:xfrm>
          <a:prstGeom prst="halfFrame">
            <a:avLst>
              <a:gd name="adj1" fmla="val 6029"/>
              <a:gd name="adj2" fmla="val 4895"/>
            </a:avLst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оловина рамки 4"/>
          <p:cNvSpPr/>
          <p:nvPr/>
        </p:nvSpPr>
        <p:spPr>
          <a:xfrm flipH="1">
            <a:off x="1447800" y="228600"/>
            <a:ext cx="7467600" cy="4495800"/>
          </a:xfrm>
          <a:prstGeom prst="halfFrame">
            <a:avLst>
              <a:gd name="adj1" fmla="val 5931"/>
              <a:gd name="adj2" fmla="val 5194"/>
            </a:avLst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презентации использованы материалы книги :</a:t>
            </a:r>
          </a:p>
          <a:p>
            <a:r>
              <a:rPr lang="ru-RU" sz="2800" dirty="0" smtClean="0"/>
              <a:t>Чистякова О.В. Памятки для родителей младших школьников. – СПб.: Издательский Дом «Литера», 2009. – 64 с. – (Серия «Начальная школа»).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овина рамки 3"/>
          <p:cNvSpPr/>
          <p:nvPr/>
        </p:nvSpPr>
        <p:spPr>
          <a:xfrm flipH="1">
            <a:off x="2590800" y="228600"/>
            <a:ext cx="6324600" cy="3505200"/>
          </a:xfrm>
          <a:prstGeom prst="halfFrame">
            <a:avLst>
              <a:gd name="adj1" fmla="val 7472"/>
              <a:gd name="adj2" fmla="val 6427"/>
            </a:avLst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ПРЕЗЕНТАЦИЯ\novgod14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28600"/>
            <a:ext cx="2709333" cy="2438400"/>
          </a:xfrm>
          <a:prstGeom prst="rect">
            <a:avLst/>
          </a:prstGeom>
          <a:noFill/>
        </p:spPr>
      </p:pic>
      <p:sp>
        <p:nvSpPr>
          <p:cNvPr id="6" name="Половина рамки 5"/>
          <p:cNvSpPr/>
          <p:nvPr/>
        </p:nvSpPr>
        <p:spPr>
          <a:xfrm flipV="1">
            <a:off x="304800" y="2667000"/>
            <a:ext cx="6400800" cy="3886200"/>
          </a:xfrm>
          <a:prstGeom prst="halfFrame">
            <a:avLst>
              <a:gd name="adj1" fmla="val 6876"/>
              <a:gd name="adj2" fmla="val 5869"/>
            </a:avLst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Иятта\Рабочий стол\ЭТО СРОЧНО\Новая папка\kalendar-1sentyabry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581400"/>
            <a:ext cx="3064669" cy="2971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47800" y="1981200"/>
            <a:ext cx="5638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Нет таких родителей, которые бы не испытывали чувства тревоги, волнения и беспокойства за своего ребенка, связанного с новым этапом в его жизни, - с поступлением в школу. Переживания вполне обоснованы, т.к. меняется все: режим дня, обязанности, взаимоотношения со взрослыми и сверстниками. </a:t>
            </a:r>
            <a:r>
              <a:rPr lang="ru-RU" sz="2400" dirty="0" smtClean="0"/>
              <a:t>Итак, что же означает понятие «готовность ребенка к школе»?</a:t>
            </a:r>
            <a:endParaRPr lang="ru-RU" sz="24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7800" y="12192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Первый раз в первый класс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овина рамки 3"/>
          <p:cNvSpPr/>
          <p:nvPr/>
        </p:nvSpPr>
        <p:spPr>
          <a:xfrm flipH="1">
            <a:off x="1447800" y="228600"/>
            <a:ext cx="7467600" cy="4495800"/>
          </a:xfrm>
          <a:prstGeom prst="halfFrame">
            <a:avLst>
              <a:gd name="adj1" fmla="val 5931"/>
              <a:gd name="adj2" fmla="val 5194"/>
            </a:avLst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flipV="1">
            <a:off x="304800" y="2286000"/>
            <a:ext cx="5791200" cy="4267200"/>
          </a:xfrm>
          <a:prstGeom prst="halfFrame">
            <a:avLst>
              <a:gd name="adj1" fmla="val 6029"/>
              <a:gd name="adj2" fmla="val 4895"/>
            </a:avLst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 descr="C:\Documents and Settings\Иятта\Рабочий стол\ЭТО СРОЧНО\Новая папка\0_6f29c_374fa17a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0"/>
            <a:ext cx="2590800" cy="3881348"/>
          </a:xfrm>
          <a:prstGeom prst="rect">
            <a:avLst/>
          </a:prstGeom>
          <a:noFill/>
        </p:spPr>
      </p:pic>
      <p:pic>
        <p:nvPicPr>
          <p:cNvPr id="3074" name="Picture 2" descr="C:\Documents and Settings\Иятта\Рабочий стол\ЭТО СРОЧНО\Новая папка\0_86ab2_bb4b8229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599" y="4953000"/>
            <a:ext cx="2819401" cy="160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1295400"/>
            <a:ext cx="746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Физическая готовность.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Обучение в школе связано с большими физическими и психологическими нагрузками. Вы можете заранее получить консультацию у врачей-специалистов. Если у ребенка есть серьезные проблемы  со здоровьем и Вам рекомендованы специальные формы обучения или специальная школа, не пренебрегайте советами врачей.</a:t>
            </a:r>
          </a:p>
          <a:p>
            <a:pPr marL="342900" indent="-34290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2. Интеллектуальная готовность.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Она включает в себя багаж знаний ребенка, наличие у него специальных умений и навыков (умение сравнивать обобщать, воспроизводить данный образец; развитие мелкой моторики; концентрация внимания; умение ответить на вопрос, задать вопрос, пересказать текст и т.д.)</a:t>
            </a:r>
          </a:p>
          <a:p>
            <a:pPr marL="342900" indent="-34290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Социальная готовность.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Это потребность ребенка в общении со сверстниками и умение подчинять свое поведение законам детских групп, а также исполнять роль ученика в ситуации школьного обучения.</a:t>
            </a:r>
          </a:p>
          <a:p>
            <a:pPr marL="342900" indent="-34290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4.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Психологическая готовность.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Желание ребенка учиться, получать новые знания.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81200" y="457200"/>
            <a:ext cx="6407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Готовность ребенка к школе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овина рамки 3"/>
          <p:cNvSpPr/>
          <p:nvPr/>
        </p:nvSpPr>
        <p:spPr>
          <a:xfrm flipH="1">
            <a:off x="1447800" y="228600"/>
            <a:ext cx="7467600" cy="4495800"/>
          </a:xfrm>
          <a:prstGeom prst="halfFrame">
            <a:avLst>
              <a:gd name="adj1" fmla="val 5931"/>
              <a:gd name="adj2" fmla="val 5194"/>
            </a:avLst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flipV="1">
            <a:off x="304800" y="2286000"/>
            <a:ext cx="5791200" cy="4267200"/>
          </a:xfrm>
          <a:prstGeom prst="halfFrame">
            <a:avLst>
              <a:gd name="adj1" fmla="val 6029"/>
              <a:gd name="adj2" fmla="val 4895"/>
            </a:avLst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 descr="C:\Documents and Settings\Иятта\Рабочий стол\ЭТО СРОЧНО\Новая папка\0_6f29c_374fa17a_XL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304800"/>
            <a:ext cx="2590800" cy="3881348"/>
          </a:xfrm>
          <a:prstGeom prst="rect">
            <a:avLst/>
          </a:prstGeom>
          <a:noFill/>
        </p:spPr>
      </p:pic>
      <p:pic>
        <p:nvPicPr>
          <p:cNvPr id="3074" name="Picture 2" descr="C:\Documents and Settings\Иятта\Рабочий стол\ЭТО СРОЧНО\Новая папка\0_86ab2_bb4b8229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1" y="4630928"/>
            <a:ext cx="3352800" cy="192227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95400" y="609600"/>
            <a:ext cx="73056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cap="all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Как правильно подготовить ребенка к школе?</a:t>
            </a:r>
            <a:endParaRPr kumimoji="0" lang="ru-RU" sz="2800" b="1" i="1" u="none" strike="noStrike" kern="1200" cap="all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371600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Главное – это не само знание, а умение им пользоваться, самостоятельно его добывать, анализировать. Поэтому самым важным элементом подготовки ребенка к школе является формирование умения учиться.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Расширяйте и углубляйте представления ребенка об окружающем мире. Всегда старайтесь отвечать на вопросы будущего школьника.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Развивайте устную речь будущего школьника. Как можно чаще читайте своему ребенку детскую литературу; беседуйте с ним о прочитанных произведениях; чаще просите ребенка пересказать только что услышанную им сказку 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Чаще превращайте повседневные просьбы в развивающие задания. </a:t>
            </a:r>
            <a:r>
              <a:rPr lang="ru-RU" b="1" dirty="0" smtClean="0"/>
              <a:t>Например:</a:t>
            </a:r>
          </a:p>
          <a:p>
            <a:pPr algn="just"/>
            <a:r>
              <a:rPr lang="ru-RU" dirty="0" smtClean="0"/>
              <a:t> - Подай, пожалуйста, чашку, которая стоит справа от тарелки.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Развивайте мелкую моторику с помощью лепки, рисования, штриховки, конструирования из различных деталей.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Приучайте будущего первоклассника к школьному режиму.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Никогда не запугивайте ребенка школой: «Вот пойдешь в школу, там тебя быстро воспитают!»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овина рамки 3"/>
          <p:cNvSpPr/>
          <p:nvPr/>
        </p:nvSpPr>
        <p:spPr>
          <a:xfrm flipH="1">
            <a:off x="2590800" y="228600"/>
            <a:ext cx="6324600" cy="3505200"/>
          </a:xfrm>
          <a:prstGeom prst="halfFrame">
            <a:avLst>
              <a:gd name="adj1" fmla="val 7472"/>
              <a:gd name="adj2" fmla="val 6427"/>
            </a:avLst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ПРЕЗЕНТАЦИЯ\novgod14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28600"/>
            <a:ext cx="2709333" cy="2438400"/>
          </a:xfrm>
          <a:prstGeom prst="rect">
            <a:avLst/>
          </a:prstGeom>
          <a:noFill/>
        </p:spPr>
      </p:pic>
      <p:sp>
        <p:nvSpPr>
          <p:cNvPr id="6" name="Половина рамки 5"/>
          <p:cNvSpPr/>
          <p:nvPr/>
        </p:nvSpPr>
        <p:spPr>
          <a:xfrm flipV="1">
            <a:off x="304800" y="2667000"/>
            <a:ext cx="6400800" cy="3886200"/>
          </a:xfrm>
          <a:prstGeom prst="halfFrame">
            <a:avLst>
              <a:gd name="adj1" fmla="val 6876"/>
              <a:gd name="adj2" fmla="val 5869"/>
            </a:avLst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Иятта\Рабочий стол\ЭТО СРОЧНО\Новая папка\kalendar-1sentyabr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1" y="5029200"/>
            <a:ext cx="1828800" cy="1828800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2133600"/>
            <a:ext cx="77755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Надо!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Чем раньше ребенок начинает читать, тем больше ему нравится это делать и тем лучше он справляется с чтением.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Научившись читать в дошкольном возрасте, ребенок сумеет освоить гораздо больше информации, чем те из его сверстников, кто был лишен такой возможности.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4600" y="609600"/>
            <a:ext cx="60294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Надо ли обучать ребенка чтению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поступления в школу?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Иятта\Рабочий стол\ЭТО СРОЧНО\Новая папка\0_6f29c_374fa17a_XL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304800"/>
            <a:ext cx="2590800" cy="3881348"/>
          </a:xfrm>
          <a:prstGeom prst="rect">
            <a:avLst/>
          </a:prstGeom>
          <a:noFill/>
        </p:spPr>
      </p:pic>
      <p:pic>
        <p:nvPicPr>
          <p:cNvPr id="3" name="Picture 2" descr="C:\Documents and Settings\Иятта\Рабочий стол\ЭТО СРОЧНО\Новая папка\0_86ab2_bb4b8229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257800"/>
            <a:ext cx="1905000" cy="1295400"/>
          </a:xfrm>
          <a:prstGeom prst="rect">
            <a:avLst/>
          </a:prstGeom>
          <a:noFill/>
        </p:spPr>
      </p:pic>
      <p:sp>
        <p:nvSpPr>
          <p:cNvPr id="4" name="Половина рамки 3"/>
          <p:cNvSpPr/>
          <p:nvPr/>
        </p:nvSpPr>
        <p:spPr>
          <a:xfrm flipH="1">
            <a:off x="1447800" y="228600"/>
            <a:ext cx="7467600" cy="4495800"/>
          </a:xfrm>
          <a:prstGeom prst="halfFrame">
            <a:avLst>
              <a:gd name="adj1" fmla="val 5931"/>
              <a:gd name="adj2" fmla="val 5194"/>
            </a:avLst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оловина рамки 4"/>
          <p:cNvSpPr/>
          <p:nvPr/>
        </p:nvSpPr>
        <p:spPr>
          <a:xfrm flipV="1">
            <a:off x="304800" y="2286000"/>
            <a:ext cx="5791200" cy="4267200"/>
          </a:xfrm>
          <a:prstGeom prst="halfFrame">
            <a:avLst>
              <a:gd name="adj1" fmla="val 6029"/>
              <a:gd name="adj2" fmla="val 4895"/>
            </a:avLst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2600" y="381000"/>
            <a:ext cx="6553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помочь первокласснику справиться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 стрессом в адаптационный период?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5400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С раннего утра настраивайте ребенка на доброе отношение ко всему. Скажите: «Доброе утро!», приготовьте что-нибудь вкусненькое на завтрак, собирайтесь в школу без суеты.</a:t>
            </a:r>
          </a:p>
          <a:p>
            <a:r>
              <a:rPr lang="ru-RU" dirty="0" smtClean="0"/>
              <a:t>2. Ласково, без нравоучений проводите малыша в школу. Покажите ему путь от дома до школы. Но помните: САМЫЙ КОРОТКИЙ ПУТЬ – НЕ ЗНАЧИТ САМЫЙ БЕЗОПАСНЫЙ!</a:t>
            </a:r>
          </a:p>
          <a:p>
            <a:r>
              <a:rPr lang="ru-RU" dirty="0" smtClean="0"/>
              <a:t>3. Встречая ребенка после уроков, порадуйтесь вместе с ним тому, что он сумел потрудиться самостоятельно (без вас) несколько часов. Расспросите о школьных делах, похвалите, поддержите.</a:t>
            </a:r>
          </a:p>
          <a:p>
            <a:r>
              <a:rPr lang="ru-RU" dirty="0" smtClean="0"/>
              <a:t>4. Если появились первые трудности, будьте щедры на похвалу, а не на критику.</a:t>
            </a:r>
          </a:p>
          <a:p>
            <a:r>
              <a:rPr lang="ru-RU" dirty="0" smtClean="0"/>
              <a:t>5. Никогда не сравнивайте своего ребенка с другими детьми. Это может привести к формированию низкой самооценки или к озлоблению.</a:t>
            </a:r>
          </a:p>
          <a:p>
            <a:r>
              <a:rPr lang="ru-RU" dirty="0" smtClean="0"/>
              <a:t>6. Если учитель предъявляет претензии к вашему ребенку, не объединяйтесь с ним против малыша. Не ругайте его в школе, при одноклассниках, а позже дома спокойно объясните ему, в чем он не прав.</a:t>
            </a:r>
          </a:p>
          <a:p>
            <a:r>
              <a:rPr lang="ru-RU" dirty="0" smtClean="0"/>
              <a:t>7. Не позволяйте ребенку замыкаться на школьных неудачах.</a:t>
            </a:r>
          </a:p>
          <a:p>
            <a:r>
              <a:rPr lang="ru-RU" dirty="0" smtClean="0"/>
              <a:t>8.Обязательно найдите общий язык с учителем.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ятта\Рабочий стол\ЭТО СРОЧНО\ПРЕЗЕНТАЦИЯ\novgod14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152400"/>
            <a:ext cx="2370666" cy="2133600"/>
          </a:xfrm>
          <a:prstGeom prst="rect">
            <a:avLst/>
          </a:prstGeom>
          <a:noFill/>
        </p:spPr>
      </p:pic>
      <p:pic>
        <p:nvPicPr>
          <p:cNvPr id="3" name="Picture 3" descr="C:\Documents and Settings\Иятта\Рабочий стол\ЭТО СРОЧНО\Новая папка\kalendar-1sentyabr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1" y="5029200"/>
            <a:ext cx="1828800" cy="1828800"/>
          </a:xfrm>
          <a:prstGeom prst="rect">
            <a:avLst/>
          </a:prstGeom>
          <a:noFill/>
        </p:spPr>
      </p:pic>
      <p:sp>
        <p:nvSpPr>
          <p:cNvPr id="4" name="Половина рамки 3"/>
          <p:cNvSpPr/>
          <p:nvPr/>
        </p:nvSpPr>
        <p:spPr>
          <a:xfrm flipV="1">
            <a:off x="304800" y="2286000"/>
            <a:ext cx="5791200" cy="4267200"/>
          </a:xfrm>
          <a:prstGeom prst="halfFrame">
            <a:avLst>
              <a:gd name="adj1" fmla="val 6029"/>
              <a:gd name="adj2" fmla="val 4895"/>
            </a:avLst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оловина рамки 4"/>
          <p:cNvSpPr/>
          <p:nvPr/>
        </p:nvSpPr>
        <p:spPr>
          <a:xfrm flipH="1">
            <a:off x="1447800" y="228600"/>
            <a:ext cx="7467600" cy="4495800"/>
          </a:xfrm>
          <a:prstGeom prst="halfFrame">
            <a:avLst>
              <a:gd name="adj1" fmla="val 5931"/>
              <a:gd name="adj2" fmla="val 5194"/>
            </a:avLst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609600"/>
            <a:ext cx="51047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Каким должен быть режим дня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младшего школьника?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600200"/>
            <a:ext cx="7315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Соблюдение режима дня помогает ребенку справиться с учебной нагрузкой, способствует укреплению его здоровья, защищает его нервную систему от переутомления.</a:t>
            </a:r>
          </a:p>
          <a:p>
            <a:r>
              <a:rPr lang="ru-RU" b="1" dirty="0" smtClean="0"/>
              <a:t>Продолжительность сна детей младшего школьного возраста колеблется в пределах 10-12 часов. </a:t>
            </a:r>
            <a:r>
              <a:rPr lang="ru-RU" dirty="0" smtClean="0"/>
              <a:t>При организации сна следите, чтобы ребенок ложился и вставал в определенное время.</a:t>
            </a:r>
          </a:p>
          <a:p>
            <a:r>
              <a:rPr lang="ru-RU" b="1" dirty="0" smtClean="0"/>
              <a:t>Утренняя гимнастика способствует вхождению в ритм рабочего дня.</a:t>
            </a:r>
          </a:p>
          <a:p>
            <a:r>
              <a:rPr lang="ru-RU" b="1" dirty="0" smtClean="0"/>
              <a:t>Прием пищи в течение дня должен быть в строго определенное время. </a:t>
            </a:r>
            <a:r>
              <a:rPr lang="ru-RU" dirty="0" smtClean="0"/>
              <a:t>Ребенка 7 лет рекомендуется кормить не реже четырех раз в день, примерно через каждые 3 – 4 часа.</a:t>
            </a:r>
          </a:p>
          <a:p>
            <a:r>
              <a:rPr lang="ru-RU" b="1" dirty="0" smtClean="0"/>
              <a:t>Отдых должен быть активным. </a:t>
            </a:r>
            <a:r>
              <a:rPr lang="ru-RU" dirty="0" smtClean="0"/>
              <a:t>После нескольких часов работы за школьной партой ребенку необходимы пребывания на свежем воздухе, подвижные спортивные игры.</a:t>
            </a:r>
          </a:p>
          <a:p>
            <a:r>
              <a:rPr lang="ru-RU" b="1" dirty="0" smtClean="0"/>
              <a:t>Оптимальное время для выполнения домашних заданий: 15:00 – 17:00.</a:t>
            </a:r>
          </a:p>
          <a:p>
            <a:r>
              <a:rPr lang="ru-RU" i="1" dirty="0" smtClean="0"/>
              <a:t>Замечательно, если в режим дня школьника включены посещения кружков или спортивных секций, выполнение домашних поручений.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Иятта\Рабочий стол\ЭТО СРОЧНО\Новая папка\0_6f29c_374fa17a_XL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304800"/>
            <a:ext cx="2590800" cy="3881348"/>
          </a:xfrm>
          <a:prstGeom prst="rect">
            <a:avLst/>
          </a:prstGeom>
          <a:noFill/>
        </p:spPr>
      </p:pic>
      <p:pic>
        <p:nvPicPr>
          <p:cNvPr id="3" name="Picture 2" descr="C:\Documents and Settings\Иятта\Рабочий стол\ЭТО СРОЧНО\Новая папка\0_86ab2_bb4b8229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257800"/>
            <a:ext cx="1905000" cy="1295400"/>
          </a:xfrm>
          <a:prstGeom prst="rect">
            <a:avLst/>
          </a:prstGeom>
          <a:noFill/>
        </p:spPr>
      </p:pic>
      <p:sp>
        <p:nvSpPr>
          <p:cNvPr id="4" name="Половина рамки 3"/>
          <p:cNvSpPr/>
          <p:nvPr/>
        </p:nvSpPr>
        <p:spPr>
          <a:xfrm flipV="1">
            <a:off x="304800" y="2286000"/>
            <a:ext cx="5791200" cy="4267200"/>
          </a:xfrm>
          <a:prstGeom prst="halfFrame">
            <a:avLst>
              <a:gd name="adj1" fmla="val 6029"/>
              <a:gd name="adj2" fmla="val 4895"/>
            </a:avLst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оловина рамки 4"/>
          <p:cNvSpPr/>
          <p:nvPr/>
        </p:nvSpPr>
        <p:spPr>
          <a:xfrm flipH="1">
            <a:off x="1447800" y="228600"/>
            <a:ext cx="7467600" cy="4495800"/>
          </a:xfrm>
          <a:prstGeom prst="halfFrame">
            <a:avLst>
              <a:gd name="adj1" fmla="val 5931"/>
              <a:gd name="adj2" fmla="val 5194"/>
            </a:avLst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9800" y="533400"/>
            <a:ext cx="5562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Преимущества и недостатки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группы продленного дня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447800"/>
            <a:ext cx="762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Преимущества</a:t>
            </a:r>
          </a:p>
          <a:p>
            <a:r>
              <a:rPr lang="ru-RU" sz="2400" dirty="0" smtClean="0"/>
              <a:t>Группу продленного дня ребенок посещает во второй половине дня, после уроков. Здесь он находится под присмотром квалифицированного воспитателя, имеет полноценный горячий обед. Ребенок обязательно погуляет в хорошую погоду, сможет посетить различные кружки и спортивные секции, приготовит уроки под руководством педагога, поиграет с одноклассниками. Если вам приходится выбирать между группой продленного дня и тем, что ребенок находится один дома до вечера, то, пожалуй, стоит выбрать первое. Вы будете гораздо спокойнее работать, зная, что Ваш ребенок защищен от различных неприятностей.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Иятта\Рабочий стол\ЭТО СРОЧНО\Новая папка\0_6f29c_374fa17a_XL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304800"/>
            <a:ext cx="2590800" cy="3881348"/>
          </a:xfrm>
          <a:prstGeom prst="rect">
            <a:avLst/>
          </a:prstGeom>
          <a:noFill/>
        </p:spPr>
      </p:pic>
      <p:pic>
        <p:nvPicPr>
          <p:cNvPr id="3" name="Picture 2" descr="C:\Documents and Settings\Иятта\Рабочий стол\ЭТО СРОЧНО\Новая папка\0_86ab2_bb4b8229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257800"/>
            <a:ext cx="1905000" cy="1295400"/>
          </a:xfrm>
          <a:prstGeom prst="rect">
            <a:avLst/>
          </a:prstGeom>
          <a:noFill/>
        </p:spPr>
      </p:pic>
      <p:sp>
        <p:nvSpPr>
          <p:cNvPr id="4" name="Половина рамки 3"/>
          <p:cNvSpPr/>
          <p:nvPr/>
        </p:nvSpPr>
        <p:spPr>
          <a:xfrm flipV="1">
            <a:off x="304800" y="2286000"/>
            <a:ext cx="5791200" cy="4267200"/>
          </a:xfrm>
          <a:prstGeom prst="halfFrame">
            <a:avLst>
              <a:gd name="adj1" fmla="val 6029"/>
              <a:gd name="adj2" fmla="val 4895"/>
            </a:avLst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оловина рамки 4"/>
          <p:cNvSpPr/>
          <p:nvPr/>
        </p:nvSpPr>
        <p:spPr>
          <a:xfrm flipH="1">
            <a:off x="1447800" y="228600"/>
            <a:ext cx="7467600" cy="4495800"/>
          </a:xfrm>
          <a:prstGeom prst="halfFrame">
            <a:avLst>
              <a:gd name="adj1" fmla="val 5931"/>
              <a:gd name="adj2" fmla="val 5194"/>
            </a:avLst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33400"/>
            <a:ext cx="7467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Недостатки</a:t>
            </a:r>
          </a:p>
          <a:p>
            <a:r>
              <a:rPr lang="ru-RU" sz="2200" dirty="0" smtClean="0"/>
              <a:t>Группа продленного дня чаще всего состоит из 20 – 25 человек (почти весь класс). Ребенок вынужден находиться в детском коллективе (иногда очень шумном, беспокойном, конфликтном) целый день. Нервная система младшего школьника испытывает огромные нагрузки. Многие дети устают к концу первой половины дня, перевозбуждаются от учебной деятельности, различных эмоций. Они становятся плаксивыми, раздражительными, неуправляемыми. После уроков им необходимо сменить обстановку, побыть в тишине, заняться тихими играми в одиночестве, что вряд ли достижимо в группе продленного дня. Поэтому если у Вас есть возможность забирать ребенка после уроков или хотя бы после обеда, обязательно ее используйте. Таким образом вы оградите нервную систему ребенка от лишних стрессов и психических нагрузок.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КОРО В ШКОЛУ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СКОРО В ШКОЛУ</Template>
  <TotalTime>2</TotalTime>
  <Words>1038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СКОРО В ШКОЛУ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Учитель</cp:lastModifiedBy>
  <cp:revision>2</cp:revision>
  <dcterms:created xsi:type="dcterms:W3CDTF">2016-03-09T20:13:17Z</dcterms:created>
  <dcterms:modified xsi:type="dcterms:W3CDTF">2017-11-13T12:47:47Z</dcterms:modified>
</cp:coreProperties>
</file>