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6"/>
  </p:notesMasterIdLst>
  <p:sldIdLst>
    <p:sldId id="268" r:id="rId2"/>
    <p:sldId id="293" r:id="rId3"/>
    <p:sldId id="266" r:id="rId4"/>
    <p:sldId id="272" r:id="rId5"/>
    <p:sldId id="263" r:id="rId6"/>
    <p:sldId id="278" r:id="rId7"/>
    <p:sldId id="294" r:id="rId8"/>
    <p:sldId id="275" r:id="rId9"/>
    <p:sldId id="281" r:id="rId10"/>
    <p:sldId id="290" r:id="rId11"/>
    <p:sldId id="292" r:id="rId12"/>
    <p:sldId id="271" r:id="rId13"/>
    <p:sldId id="295" r:id="rId14"/>
    <p:sldId id="273" r:id="rId15"/>
    <p:sldId id="296" r:id="rId16"/>
    <p:sldId id="297" r:id="rId17"/>
    <p:sldId id="276" r:id="rId18"/>
    <p:sldId id="280" r:id="rId19"/>
    <p:sldId id="282" r:id="rId20"/>
    <p:sldId id="256" r:id="rId21"/>
    <p:sldId id="262" r:id="rId22"/>
    <p:sldId id="258" r:id="rId23"/>
    <p:sldId id="257" r:id="rId24"/>
    <p:sldId id="259" r:id="rId25"/>
    <p:sldId id="287" r:id="rId26"/>
    <p:sldId id="260" r:id="rId27"/>
    <p:sldId id="288" r:id="rId28"/>
    <p:sldId id="299" r:id="rId29"/>
    <p:sldId id="300" r:id="rId30"/>
    <p:sldId id="301" r:id="rId31"/>
    <p:sldId id="302" r:id="rId32"/>
    <p:sldId id="284" r:id="rId33"/>
    <p:sldId id="303" r:id="rId34"/>
    <p:sldId id="29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B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283BA-A626-4B82-968A-407121B77E28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993D5-C83D-4BEC-A335-2EE805F93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993D5-C83D-4BEC-A335-2EE805F93DF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4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injust.ru/ru/extremist-material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7772400" cy="28987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2B03BD"/>
                </a:solidFill>
              </a:rPr>
              <a:t/>
            </a:r>
            <a:br>
              <a:rPr lang="ru-RU" sz="2200" b="1" dirty="0" smtClean="0">
                <a:solidFill>
                  <a:srgbClr val="2B03BD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БЕЗОПАСНОСТЬ В СЕТИ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ИНТЕРНЕТ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sz="13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85728"/>
            <a:ext cx="85725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Третий приём.  Предложение бесплатного программного обеспечения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Это как правило уловки, содержащие в себе множество вирусов и </a:t>
            </a:r>
            <a:r>
              <a:rPr lang="ru-RU" dirty="0" err="1" smtClean="0"/>
              <a:t>троянов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857628"/>
            <a:ext cx="850112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Троя́нская</a:t>
            </a:r>
            <a:r>
              <a:rPr lang="ru-RU" b="1" dirty="0" smtClean="0"/>
              <a:t> программа</a:t>
            </a:r>
            <a:r>
              <a:rPr lang="ru-RU" dirty="0" smtClean="0"/>
              <a:t> (также — </a:t>
            </a:r>
            <a:r>
              <a:rPr lang="ru-RU" b="1" dirty="0" err="1" smtClean="0"/>
              <a:t>троя́н</a:t>
            </a:r>
            <a:r>
              <a:rPr lang="ru-RU" dirty="0" smtClean="0"/>
              <a:t>, </a:t>
            </a:r>
            <a:r>
              <a:rPr lang="ru-RU" b="1" dirty="0" err="1" smtClean="0"/>
              <a:t>троя́нец</a:t>
            </a:r>
            <a:r>
              <a:rPr lang="ru-RU" dirty="0" smtClean="0"/>
              <a:t>, </a:t>
            </a:r>
            <a:r>
              <a:rPr lang="ru-RU" b="1" dirty="0" err="1" smtClean="0"/>
              <a:t>троя́нский</a:t>
            </a:r>
            <a:r>
              <a:rPr lang="ru-RU" b="1" dirty="0" smtClean="0"/>
              <a:t> конь</a:t>
            </a:r>
            <a:r>
              <a:rPr lang="ru-RU" dirty="0" smtClean="0"/>
              <a:t>) — это разновидность вредоносной программы, проникающая в компьютер под видом </a:t>
            </a:r>
            <a:r>
              <a:rPr lang="ru-RU" u="sng" dirty="0" smtClean="0"/>
              <a:t>легального программного обеспечения</a:t>
            </a:r>
            <a:r>
              <a:rPr lang="ru-RU" dirty="0" smtClean="0"/>
              <a:t>, в отличие от </a:t>
            </a:r>
            <a:r>
              <a:rPr lang="ru-RU" i="1" dirty="0" smtClean="0"/>
              <a:t>вирусов </a:t>
            </a:r>
            <a:r>
              <a:rPr lang="ru-RU" dirty="0" smtClean="0"/>
              <a:t>и</a:t>
            </a:r>
            <a:r>
              <a:rPr lang="ru-RU" i="1" dirty="0" smtClean="0"/>
              <a:t> червей</a:t>
            </a:r>
            <a:r>
              <a:rPr lang="ru-RU" dirty="0" smtClean="0"/>
              <a:t>, которые распространяются самопроизвольно. </a:t>
            </a:r>
          </a:p>
          <a:p>
            <a:pPr indent="358775" algn="just"/>
            <a:r>
              <a:rPr lang="ru-RU" dirty="0" smtClean="0"/>
              <a:t>В данную категорию входят программы, осуществляющие различные несанкционированные пользователем действия: </a:t>
            </a:r>
            <a:r>
              <a:rPr lang="ru-RU" i="1" dirty="0" smtClean="0"/>
              <a:t>сбор информации и её передачу злоумышленнику, её разрушение или злонамеренное изменение, нарушение работоспособности компьютера, использование ресурсов компьютера в неблаговидных целях.</a:t>
            </a:r>
            <a:endParaRPr lang="ru-RU" i="1" dirty="0"/>
          </a:p>
        </p:txBody>
      </p:sp>
      <p:pic>
        <p:nvPicPr>
          <p:cNvPr id="2050" name="Picture 2" descr="http://fb.ru/misc/i/gallery/3325/368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3214710" cy="2593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http://fb.ru/misc/i/gallery/3325/369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84"/>
            <a:ext cx="2857520" cy="2643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8680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b="1" dirty="0" smtClean="0"/>
              <a:t>Четвёртый приём. Блокирование операционной системы.</a:t>
            </a:r>
          </a:p>
          <a:p>
            <a:pPr indent="358775" algn="just" fontAlgn="base"/>
            <a:endParaRPr lang="ru-RU" dirty="0" smtClean="0"/>
          </a:p>
          <a:p>
            <a:pPr indent="358775" algn="just" fontAlgn="base"/>
            <a:r>
              <a:rPr lang="ru-RU" dirty="0" smtClean="0"/>
              <a:t>Еще один простой вариант получить доступ к ПК пользователя и его деньгам – заблокировать операционную систему и потребовать некоторые сведения и некоторую сумму за ее разблокировку. </a:t>
            </a:r>
            <a:endParaRPr lang="ru-RU" dirty="0"/>
          </a:p>
        </p:txBody>
      </p:sp>
      <p:pic>
        <p:nvPicPr>
          <p:cNvPr id="1026" name="Picture 2" descr="http://arteyes.ru/uploads/posts/2014-04/1396443869_w95uvpbehn3cijg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071678"/>
            <a:ext cx="6400843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://serty.ru/upload/medialibrary/6fb/udalenie_bann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876"/>
            <a:ext cx="4530955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35824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3 .  Интернет-зависимость.</a:t>
            </a:r>
          </a:p>
          <a:p>
            <a:pPr indent="358775" algn="just"/>
            <a:r>
              <a:rPr lang="ru-RU" dirty="0" smtClean="0"/>
              <a:t> </a:t>
            </a:r>
          </a:p>
          <a:p>
            <a:pPr indent="358775" algn="just"/>
            <a:r>
              <a:rPr lang="ru-RU" dirty="0" smtClean="0"/>
              <a:t>Детская и подростковая интернет-зависимость с каждым днем набирает все большие масштабы. Общение в социальных сетях заменяют общение с родителями и сверстниками, подвижные игры и физические занятия. Теряются коммуникационные навыки. Живые эмоции заменяются «веселыми смайликами».</a:t>
            </a:r>
          </a:p>
          <a:p>
            <a:pPr indent="358775" algn="just"/>
            <a:r>
              <a:rPr lang="ru-RU" dirty="0" smtClean="0"/>
              <a:t> Углубившись в виртуальное общение, человек перестает гулять на улице, встречаться с друзьями и мало двигается, как следствие, наступают проблемы со зрением, пищеварением, опорно-двигательным аппаратом, появляется повышенная утомляемость и головокружения.</a:t>
            </a:r>
            <a:endParaRPr lang="ru-RU" dirty="0"/>
          </a:p>
        </p:txBody>
      </p:sp>
      <p:pic>
        <p:nvPicPr>
          <p:cNvPr id="19460" name="Picture 4" descr="https://4esnok.by/wp-content/uploads/2016/07/blabla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3357562"/>
            <a:ext cx="5500726" cy="3299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tildacdn.com/tild3461-6266-4866-b865-623663663639/1437404436_artinternetinternetzavisimost34892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4. Пренебрежение к учебе. </a:t>
            </a:r>
          </a:p>
          <a:p>
            <a:pPr algn="just"/>
            <a:r>
              <a:rPr lang="ru-RU" dirty="0" smtClean="0"/>
              <a:t> </a:t>
            </a:r>
          </a:p>
          <a:p>
            <a:pPr indent="360363" algn="just"/>
            <a:r>
              <a:rPr lang="ru-RU" dirty="0" smtClean="0"/>
              <a:t>В Интернет много учебного материала, который становится доступным для студентов после процедуры скачивания, занимающей не более пяти минут. Подростки распечатывают нужный реферат и сдают его преподавателю, даже не удосужившись его прочитать. Таким образом, никакие знания получены не будут. Не в помощь студенту и «</a:t>
            </a:r>
            <a:r>
              <a:rPr lang="ru-RU" dirty="0" err="1" smtClean="0"/>
              <a:t>решебники</a:t>
            </a:r>
            <a:r>
              <a:rPr lang="ru-RU" dirty="0" smtClean="0"/>
              <a:t>» по любым дисциплинам. Студент, привыкший регулярно списывать, самостоятельно перестает учить, а значит усваивать материал и развиваться. </a:t>
            </a:r>
            <a:endParaRPr lang="ru-RU" dirty="0"/>
          </a:p>
        </p:txBody>
      </p:sp>
      <p:pic>
        <p:nvPicPr>
          <p:cNvPr id="18434" name="Picture 2" descr="http://ilovemybaby.ru/wp-content/uploads/2015/01/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429000"/>
            <a:ext cx="4183818" cy="2724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6" name="Picture 4" descr="http://elenarou.ru/wp-content/uploads/2016/11/student-ust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429000"/>
            <a:ext cx="4075605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5. Доступ  к сайтам, содержащим опасную информацию.</a:t>
            </a:r>
            <a:r>
              <a:rPr lang="ru-RU" dirty="0" smtClean="0"/>
              <a:t> </a:t>
            </a:r>
          </a:p>
          <a:p>
            <a:pPr indent="358775" algn="just"/>
            <a:r>
              <a:rPr lang="ru-RU" dirty="0" smtClean="0"/>
              <a:t>Путешествуя по просторам  Интернета легко можно оказаться на сайтах,   содержащих опасную для подростков информацию. Например: </a:t>
            </a:r>
            <a:r>
              <a:rPr lang="ru-RU" i="1" dirty="0" smtClean="0"/>
              <a:t>порнография, суициды, сцены насилия и жестокости, призывы к экстремистским действиям и прочее. </a:t>
            </a:r>
          </a:p>
          <a:p>
            <a:pPr indent="358775" algn="just"/>
            <a:r>
              <a:rPr lang="ru-RU" b="1" dirty="0" smtClean="0">
                <a:solidFill>
                  <a:srgbClr val="2B03BD"/>
                </a:solidFill>
              </a:rPr>
              <a:t>Отсечь доступ к сайтам с этим содержанием помогают поисковые фильтры, настройки приватности и программы </a:t>
            </a:r>
            <a:r>
              <a:rPr lang="ru-RU" b="1" smtClean="0">
                <a:solidFill>
                  <a:srgbClr val="2B03BD"/>
                </a:solidFill>
              </a:rPr>
              <a:t>«Родительский </a:t>
            </a:r>
            <a:r>
              <a:rPr lang="ru-RU" b="1" dirty="0" smtClean="0">
                <a:solidFill>
                  <a:srgbClr val="2B03BD"/>
                </a:solidFill>
              </a:rPr>
              <a:t>контроль".</a:t>
            </a:r>
            <a:endParaRPr lang="ru-RU" b="1" dirty="0">
              <a:solidFill>
                <a:srgbClr val="2B03BD"/>
              </a:solidFill>
            </a:endParaRPr>
          </a:p>
        </p:txBody>
      </p:sp>
      <p:pic>
        <p:nvPicPr>
          <p:cNvPr id="44034" name="Picture 2" descr="http://andrei-kurgan9.ucoz.ru/jhh/plakat_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428868"/>
            <a:ext cx="5714196" cy="4298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036" name="Picture 4" descr="https://fs00.infourok.ru/images/doc/312/312054/img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571744"/>
            <a:ext cx="3214678" cy="1750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8" name="Picture 6" descr="http://www.kobrincity.by/media/k2/items/cache/58bb2b941541c01fa36a411d1d717292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4643446"/>
            <a:ext cx="3214710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64399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Угроза № 6. Виртуальное общение.</a:t>
            </a:r>
            <a:r>
              <a:rPr lang="ru-RU" dirty="0" smtClean="0"/>
              <a:t> </a:t>
            </a:r>
          </a:p>
          <a:p>
            <a:pPr indent="358775" algn="just"/>
            <a:r>
              <a:rPr lang="ru-RU" dirty="0" smtClean="0"/>
              <a:t>Виртуальное общение - это мир фантазий. Собеседник в Интернете может выдавать себя за кого-то другого. Здесь почти у каждого есть своя маска, свой тип поведения, причем он отличается часто от реальности. Почти каждый скрыт под </a:t>
            </a:r>
            <a:r>
              <a:rPr lang="ru-RU" dirty="0" err="1" smtClean="0"/>
              <a:t>аватарками</a:t>
            </a:r>
            <a:r>
              <a:rPr lang="ru-RU" dirty="0" smtClean="0"/>
              <a:t>,  вымышленными именами и своими фантазиями.</a:t>
            </a: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5500702"/>
            <a:ext cx="8358246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Важно знать, что по закону ответственность за содержание текста несёт не только автор, опубликовавший информацию, но и пользователь, распространивший её —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поставивший отметку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«Мне нравится»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или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скопировавший её на свою страницу.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45060" name="Picture 4" descr="http://korysno.pro/wp-content/uploads/2016/01/1537ff541880bf8a8e3b8028a4be8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857364"/>
            <a:ext cx="5643602" cy="3600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058" name="Picture 2" descr="https://media.musely.com/u/937ab727-3bb7-4cfb-a8fd-2d67b2d63e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641487" y="2859711"/>
            <a:ext cx="3143208" cy="1424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https://media.musely.com/u/937ab727-3bb7-4cfb-a8fd-2d67b2d63e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716627" y="2931149"/>
            <a:ext cx="3143208" cy="1424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7. Интернет-хулиганство.</a:t>
            </a:r>
          </a:p>
          <a:p>
            <a:pPr indent="358775" algn="just"/>
            <a:r>
              <a:rPr lang="ru-RU" dirty="0" smtClean="0"/>
              <a:t> Одна из проблем, с которой можно столкнуться в социальных сетях - это оскорбления - </a:t>
            </a:r>
            <a:r>
              <a:rPr lang="ru-RU" i="1" dirty="0" err="1" smtClean="0"/>
              <a:t>троллинг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</a:p>
          <a:p>
            <a:pPr indent="358775" algn="just"/>
            <a:r>
              <a:rPr lang="ru-RU" dirty="0" smtClean="0"/>
              <a:t>Иногда это выглядит как обычное развлечение, своеобразная переписка, но очень часто </a:t>
            </a:r>
            <a:r>
              <a:rPr lang="ru-RU" i="1" dirty="0" smtClean="0"/>
              <a:t>тролль </a:t>
            </a:r>
            <a:r>
              <a:rPr lang="ru-RU" dirty="0" smtClean="0"/>
              <a:t>(так называют таких людей) выходит за рамки дозволенного и давит на самые болевые точки. Очень часто молодые люди, которые имеют влияние на определенную аудиторию, начинают терроризировать человека через интернет. Порой это приводит к необратимым последствиям.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786454"/>
            <a:ext cx="864399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Троллинг</a:t>
            </a:r>
            <a:r>
              <a:rPr lang="ru-RU" dirty="0" smtClean="0"/>
              <a:t> – это способ общения в сети, целью которого является провоцирование других его участников к конфликтам, выведение их из душевного равновесия, снижение интереса пользователей к ресурсу, где проходило общение.</a:t>
            </a:r>
            <a:endParaRPr lang="ru-RU" dirty="0"/>
          </a:p>
        </p:txBody>
      </p:sp>
      <p:pic>
        <p:nvPicPr>
          <p:cNvPr id="16386" name="Picture 2" descr="http://www.gazetaprotestant.ru/wp-content/uploads/2015/11/%D1%82%D1%80%D0%BE%D0%BB%D1%8C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2571744"/>
            <a:ext cx="4572029" cy="3048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785794"/>
            <a:ext cx="871543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9388" algn="just"/>
            <a:r>
              <a:rPr lang="ru-RU" b="1" dirty="0" smtClean="0"/>
              <a:t>Пользователь, который только что приобрел персональный компьютер, прежде чем начать покорять </a:t>
            </a:r>
            <a:r>
              <a:rPr lang="ru-RU" b="1" dirty="0" err="1" smtClean="0"/>
              <a:t>Интернет-просторы</a:t>
            </a:r>
            <a:r>
              <a:rPr lang="ru-RU" b="1" dirty="0" smtClean="0"/>
              <a:t>, должен:</a:t>
            </a:r>
          </a:p>
          <a:p>
            <a:pPr indent="179388" algn="just">
              <a:buFont typeface="Arial" pitchFamily="34" charset="0"/>
              <a:buChar char="•"/>
            </a:pPr>
            <a:r>
              <a:rPr lang="ru-RU" dirty="0" smtClean="0"/>
              <a:t> установить антивирус и </a:t>
            </a:r>
            <a:r>
              <a:rPr lang="ru-RU" dirty="0" err="1" smtClean="0"/>
              <a:t>антишпионское</a:t>
            </a:r>
            <a:r>
              <a:rPr lang="ru-RU" dirty="0" smtClean="0"/>
              <a:t> программное обеспечение. После установки обновить их и настроить автоматическое обновление. Лучше если   обновление антивируса запускается автоматически вместе с операционной системой. </a:t>
            </a:r>
          </a:p>
          <a:p>
            <a:pPr indent="179388" algn="just">
              <a:buFont typeface="Arial" pitchFamily="34" charset="0"/>
              <a:buChar char="•"/>
            </a:pPr>
            <a:r>
              <a:rPr lang="ru-RU" dirty="0" smtClean="0"/>
              <a:t>проверять антивирусом любую устанавливаемую на ПК программу.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42852"/>
            <a:ext cx="5945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 ОБЕСПЕЧИТЬ ЗАЩИТУ ПК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mcdigital.ru/i/news/5086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695020"/>
            <a:ext cx="4786346" cy="3853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857232"/>
            <a:ext cx="8643998" cy="57861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Не открывать файлы, скачанные из непроверенных источников.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Сразу удалять письма подозрительного содержания.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Не обращать внимания на предложения легкого заработка, и уж тем более, не высылать никому своих логинов и паролей.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При регистрации использовать сложные пароли из символов, букв и цифр. Назначайте каждый раз новый оригинальный пароль.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Соблюдать осторожность, используя интернет в местах общего пользования.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 платежными системами безопаснее работать через специальные приложения, а не через официальный сайт.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Следить за </a:t>
            </a:r>
            <a:r>
              <a:rPr lang="ru-RU" dirty="0" err="1" smtClean="0"/>
              <a:t>интернет-трафиком</a:t>
            </a:r>
            <a:r>
              <a:rPr lang="ru-RU" dirty="0" smtClean="0"/>
              <a:t>. Резкое увеличение трафика безо всякой причины – серьезный повод для беспокойства.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Игнорировать сообщения о крупных выигрышах или получении наследства.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Использовать лицензионное ПО.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Использовать только проверенные варианты при совершении покупок в </a:t>
            </a:r>
          </a:p>
          <a:p>
            <a:pPr marL="800100" lvl="1" indent="-342900" algn="just">
              <a:spcBef>
                <a:spcPts val="1200"/>
              </a:spcBef>
            </a:pPr>
            <a:r>
              <a:rPr lang="ru-RU" dirty="0" smtClean="0"/>
              <a:t>интернет – магазинах.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14290"/>
            <a:ext cx="5945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 ОБЕСПЕЧИТЬ ЗАЩИТУ ПК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8501122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30 октября в России отмечают Всемирный день безопасности в сети Интернет.</a:t>
            </a:r>
          </a:p>
          <a:p>
            <a:pPr indent="358775" algn="just"/>
            <a:r>
              <a:rPr lang="ru-RU" sz="2000" dirty="0" smtClean="0"/>
              <a:t>С целью обеспечения информационной безопасности пользователей при использовании ресурсов сети во многих образовательных организациях проводят открытые уроки и семинары</a:t>
            </a:r>
            <a:r>
              <a:rPr lang="ru-RU" sz="2000" dirty="0" smtClean="0"/>
              <a:t>.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6" descr="http://s_poshin.isk.edu54.ru/wp-content/uploads/2016/10/z0u3f0weuw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3000372"/>
            <a:ext cx="3376270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62" name="Picture 2" descr="https://kidsvisitor.com/media/event_images/ea/96/ea96a07125c6266d44ea9b0cb63de0c3dd98c35d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000372"/>
            <a:ext cx="5156427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9" descr="http://icube.milliyet.com.tr/YeniAnaResim/2011/12/11/mesajlarin-efendisi-1828717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4643446"/>
            <a:ext cx="3936985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4282" y="142852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orbel" pitchFamily="34" charset="0"/>
                <a:cs typeface="Arial" pitchFamily="34" charset="0"/>
              </a:rPr>
              <a:t>ПЯТЬ ПРАВИЛ БЕЗОПАСНОГО ПОЛЬЗОВАНИЯ ЭЛЕКТРОННОЙ ПОЧТОЙ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85720" y="1000108"/>
            <a:ext cx="8429684" cy="34470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+mj-lt"/>
                <a:ea typeface="Corbel" pitchFamily="34" charset="0"/>
                <a:cs typeface="Arial" pitchFamily="34" charset="0"/>
              </a:rPr>
              <a:t>1. Никогда не открывайте подозрительные сообщения или вложения электронной почты, полученные от незнакомых людей. Вместо этого сразу удалите их.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 Никогда не отвечайте на спам.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 Применяйте фильтр спама или программы работы с электронной почтой.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 Создайте новый или используйте семейный адрес электронной почты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Интернет-запросов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дискуссионных форумов и т.д.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5. Никогда не пересылайте «письма счастья». Вместо этого сразу удаляйте их.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Раньше СМИ отвечали за каждое своё слово, а в Интернете царила свобода.  Сегодня по количеству введённых запретов для пользователей Интернета российские законодатели перегнали многие развитые страны.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858312" cy="5715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ПРОФИЛАКТИКА ИНТЕРНЕТ-ЗАВИСИМОСТИ </a:t>
            </a:r>
            <a:endParaRPr lang="ru-RU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4071942"/>
            <a:ext cx="8572560" cy="26432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 smtClean="0">
                <a:latin typeface="Times New Roman" pitchFamily="18" charset="0"/>
              </a:rPr>
              <a:t>Активизировать </a:t>
            </a:r>
            <a:r>
              <a:rPr lang="ru-RU" sz="2400" dirty="0">
                <a:latin typeface="Times New Roman" pitchFamily="18" charset="0"/>
              </a:rPr>
              <a:t>воспитательную работу в семье и учебных заведениях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 smtClean="0">
                <a:latin typeface="Times New Roman" pitchFamily="18" charset="0"/>
              </a:rPr>
              <a:t>Сократить время, которое вы проводите в Интернет.</a:t>
            </a:r>
            <a:endParaRPr lang="ru-RU" sz="2400" dirty="0">
              <a:latin typeface="Times New Roman" pitchFamily="18" charset="0"/>
            </a:endParaRP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>
                <a:latin typeface="Times New Roman" pitchFamily="18" charset="0"/>
              </a:rPr>
              <a:t>Вести активный, здоровый образ жизни, распределяя время для  спорта,  учёбы и развлечений.</a:t>
            </a: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>
                <a:latin typeface="Times New Roman" pitchFamily="18" charset="0"/>
              </a:rPr>
              <a:t>Расширить круг общения со сверстниками.</a:t>
            </a: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>
                <a:latin typeface="Times New Roman" pitchFamily="18" charset="0"/>
              </a:rPr>
              <a:t>Поддерживать доброжелательные отношения с родителями и друзьями</a:t>
            </a:r>
            <a:r>
              <a:rPr lang="ru-RU" sz="2400" dirty="0" smtClean="0">
                <a:latin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12292" name="Picture 4" descr="https://whatisgood.ru/wp-content/uploads/2014/10/Kompyuternaya-zavisimo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714356"/>
            <a:ext cx="3214710" cy="3157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4" name="Picture 6" descr="http://www.oncc.ru/wp-content/uploads/2016/11/1-1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714356"/>
            <a:ext cx="5069794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2844" y="1285860"/>
            <a:ext cx="4286280" cy="12772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заполняйте все поля вашего профиля.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нужно выкладывать в социальных сетях откровенные фотографии.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4214818"/>
            <a:ext cx="4968552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76238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регистрируйтесь под чужими данными. Если хотите сохранить инкогнито – прибегните к вымышленному имени. </a:t>
            </a:r>
          </a:p>
          <a:p>
            <a:pPr lvl="0" indent="376238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используйте чужие изображения без разрешения этих людей.</a:t>
            </a:r>
          </a:p>
          <a:p>
            <a:pPr lvl="0" indent="376238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не используйте социальную сеть или иной подобный сервис в качестве основного хранилища информации.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5" name="Picture 7" descr="http://sevelina.ru/images/uploads/2012/01/95cdfaee20051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786058"/>
            <a:ext cx="3857652" cy="3897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357158" y="142852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ПРАВИЛА БЕЗОПАСНОГО ПОВЕДЕНИЯ В СОЦИАЛЬНЫХ СЕТЯХ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6" name="Picture 2" descr="http://lady-live.ru/uploads/posts/2016-04/1461139342_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142983"/>
            <a:ext cx="4357718" cy="2919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42844" y="142852"/>
            <a:ext cx="871543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Используйте надёжный пароль. Его</a:t>
            </a:r>
            <a:r>
              <a:rPr kumimoji="0" lang="ru-RU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нужно правильно создавать, аккуратно хранить и регулярно менять.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214950"/>
            <a:ext cx="8572560" cy="1354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Выясните, какие программные способы предлагает владелец сети для защиты данных.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забывайте очищать историю и удалять сохраненный  пароль после работы со своим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аккаунтом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чужого компьютера.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forvard-mark.ru/wp-content/uploads/2017/05/Kak-sozdat-slozhnyj-par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858048" cy="4114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786314" y="4357694"/>
            <a:ext cx="4214240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пишите в ленте о своих сомнительных с точки зрения закона «подвигах». </a:t>
            </a:r>
          </a:p>
          <a:p>
            <a:pPr marL="182563" marR="0" lvl="0" indent="-182563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добавляйте в друзья всех подряд. </a:t>
            </a:r>
          </a:p>
          <a:p>
            <a:pPr marL="182563" marR="0" lvl="0" indent="-182563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вступайте в сомнительные сообщества, куда вас приглашают непонятные люди.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4857784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563" lvl="0" indent="-1825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участвуйте в сомнительных акциях. </a:t>
            </a:r>
          </a:p>
          <a:p>
            <a:pPr marL="182563" lvl="0" indent="-1825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не переходите по длинным ссылкам, это чаще всего путь к зараженному вирусом файлу.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82563" lvl="0" indent="-1825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Соблюдайте культуру общения в сети.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clipart-library.com/images/pio5kpa6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642918"/>
            <a:ext cx="3833410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http://mtdata.ru/u14/photoC898/20673855611-0/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1" y="2928934"/>
            <a:ext cx="4357327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ОТВЕТСТВЕННОСТЬ ЗА ИНФОРМАЦИОННЫЕ ПРАВОНАРУШЕНИЯ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785794"/>
            <a:ext cx="585791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ответственности:</a:t>
            </a:r>
          </a:p>
          <a:p>
            <a:pPr lvl="2" indent="268288">
              <a:buFont typeface="Wingdings" pitchFamily="2" charset="2"/>
              <a:buChar char="Ø"/>
            </a:pPr>
            <a:r>
              <a:rPr lang="ru-RU" dirty="0" smtClean="0"/>
              <a:t> Административная ответственность;</a:t>
            </a:r>
          </a:p>
          <a:p>
            <a:pPr lvl="2" indent="268288">
              <a:buFont typeface="Wingdings" pitchFamily="2" charset="2"/>
              <a:buChar char="Ø"/>
            </a:pPr>
            <a:r>
              <a:rPr lang="ru-RU" dirty="0" smtClean="0"/>
              <a:t> Уголовная ответственность;</a:t>
            </a:r>
          </a:p>
          <a:p>
            <a:pPr lvl="2" indent="268288">
              <a:buFont typeface="Wingdings" pitchFamily="2" charset="2"/>
              <a:buChar char="Ø"/>
            </a:pPr>
            <a:r>
              <a:rPr lang="ru-RU" dirty="0" smtClean="0"/>
              <a:t> Дисциплинарная ответственность;</a:t>
            </a:r>
          </a:p>
          <a:p>
            <a:pPr lvl="2" indent="268288">
              <a:buFont typeface="Wingdings" pitchFamily="2" charset="2"/>
              <a:buChar char="Ø"/>
            </a:pPr>
            <a:r>
              <a:rPr lang="ru-RU" dirty="0" smtClean="0"/>
              <a:t> Гражданско-правовая ответственность.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8643998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B03BD"/>
                </a:solidFill>
                <a:latin typeface="+mj-lt"/>
                <a:ea typeface="Times New Roman" pitchFamily="18" charset="0"/>
                <a:cs typeface="Arial" pitchFamily="34" charset="0"/>
              </a:rPr>
              <a:t>Ответственность за экстремистские действия в сети</a:t>
            </a: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3000372"/>
            <a:ext cx="8365222" cy="30931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Публичные призывы к осуществлению террористической деятельности или публичное оправдание терроризма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От штрафа в размере до 500 тысяч рублей до лишения свободы на срок от 2 до 5 лет.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Распространение личной или семейной тайны человека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От возмещения морального ущерба до лишения свободы на срок до 2 лет.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Реабилитация нацизма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От штрафа до 300 тысяч рублей до лишения свободы на срок до 3 лет.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Публичные призывы к осуществлению действий, направленных на нарушение территориальной целостности России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От штрафа в размере от 100 до 300 тысяч рублей до лишения свободы на срок до 5 лет.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5720" y="6072206"/>
            <a:ext cx="857256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экстремистских материалов опубликован на сайте Минюста.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http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://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minjust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.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ru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/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ru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/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extremist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-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materials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случаев привлечения к уголовной ответственности пользователей социальных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сетей в России за последние годы увеличилось более чем вдвое.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vkontakteuserugdel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57158" y="1357298"/>
            <a:ext cx="3708970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2500306"/>
            <a:ext cx="464347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Большинство подобных дел связаны со статьями Уголовного кодекса РФ, устанавливающими ответственность</a:t>
            </a: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экстремизм,     оскорбление и  клевету.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929718" cy="78581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гл. 28 «Преступления в сфере компьютерной информации» Уголовного Кодекса РФ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42984"/>
            <a:ext cx="8715436" cy="307183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17463" algn="ctr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  <a:t>Статья 272. Неправомерный доступ к компьютерной информации 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100" dirty="0" smtClean="0">
                <a:latin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</a:rPr>
              <a:t>Т.е. информации на машинном носителе, в ЭВМ, системе ЭВМ или их сети, если это деяние повлекло уничтожение, блокирование, модификацию либо копирование информации, нарушение работы ЭВМ или их сети, то предусматривается наказание от 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штрафа в размере до 200 000 до  лишения свободы на срок до 2 лет.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latin typeface="Times New Roman" pitchFamily="18" charset="0"/>
              </a:rPr>
              <a:t>     То же деяние, совершенное группой лиц по предварительному сговору или организованной группой либо лицом с использованием своего служебного положения, - наказывается: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штрафом в размере от 100 000 до 300 000 р.  либо лишением свободы на срок до 5 лет.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или штраф в размере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</a:rPr>
              <a:t>зар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. платы или иного дохода осужденного за период от 1 года до 2-х лет.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4429132"/>
            <a:ext cx="8715436" cy="2000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Статья 273. Создание, использование и распространение вредоносных программ для ЭВМ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Заведомо приводящих к несанкционированному уничтожению, блокированию, модификации либо копированию информации, нарушению работы ЭВМ, системы ЭВМ или их сети наказываются: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лишением свободы на срок до 3-х лет со штрафом в размере до 200 000 р.;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Те же деяния, повлекшие по неосторожности тяжкие последствия,  наказываются лишением свободы на срок от 3 до 7 лет.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642918"/>
            <a:ext cx="8643998" cy="563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Ваш возраст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R="0" lvl="1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63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 18 лет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R="0" lvl="1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63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более 18 лет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 каких устройств вы чаще выходите в Интернет?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Стационарный компьютер дома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Стационарный компьютер в колледже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Мобильные устройства (смартфон, планшет)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Ноутбук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Другое (укажите)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 часто вы обращаетесь к Интернету в поисках информации?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Очень часто (несколько раз в день)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Довольно часто (почти каждый день)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Часто (несколько раз в неделю)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Редко (3-4 раза в месяц)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Очень редко (1-2 раза в месяц)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Какое примерное количество сайтов вы посещаете за день? Ответ дайте в виде числа.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4.  Какие сайты в Интернете вы считаете надежными?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Приведите название (не адрес!) одного сайта, информации которого вы доверяете.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DefaultOcx" r:id="rId2" imgW="914400" imgH="228600"/>
        </mc:Choice>
        <mc:Fallback>
          <p:control name="DefaultOcx"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2860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HTMLText1" r:id="rId3" imgW="914400" imgH="228600"/>
        </mc:Choice>
        <mc:Fallback>
          <p:control name="HTMLText1" r:id="rId3" imgW="914400" imgH="228600">
            <p:pic>
              <p:nvPicPr>
                <p:cNvPr id="0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2860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214282" y="117693"/>
            <a:ext cx="8715436" cy="67403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5. Как вы думаете, будет ли ваша работа в будущем связана с деятельностью в Интернете?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R="0" lvl="1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1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1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 знаю</a:t>
            </a:r>
          </a:p>
          <a:p>
            <a:pPr lvl="0" algn="just"/>
            <a:r>
              <a:rPr lang="ru-RU" b="1" dirty="0" smtClean="0">
                <a:solidFill>
                  <a:srgbClr val="0000FF"/>
                </a:solidFill>
              </a:rPr>
              <a:t>6. </a:t>
            </a:r>
            <a:r>
              <a:rPr lang="ru-RU" b="1" dirty="0" smtClean="0"/>
              <a:t> </a:t>
            </a:r>
            <a:r>
              <a:rPr lang="ru-RU" b="1" dirty="0" smtClean="0">
                <a:solidFill>
                  <a:srgbClr val="0000FF"/>
                </a:solidFill>
              </a:rPr>
              <a:t>Чему Вы уделяют больше времени в Интернете?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Учеба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Работа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Общение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Игры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Фильмы, музыка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Другое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</a:pPr>
            <a:r>
              <a:rPr lang="ru-RU" b="1" dirty="0" smtClean="0">
                <a:solidFill>
                  <a:srgbClr val="0000FF"/>
                </a:solidFill>
                <a:cs typeface="Times New Roman" pitchFamily="18" charset="0"/>
              </a:rPr>
              <a:t>7. Где Вам проще общаться?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В реальной жизни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cs typeface="Times New Roman" pitchFamily="18" charset="0"/>
              </a:rPr>
              <a:t>В виртуальном пространстве Интернета (социальных сетях, на сайтах знакомств и пр.)</a:t>
            </a:r>
            <a:endParaRPr lang="ru-RU" b="1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SzPct val="130000"/>
            </a:pPr>
            <a:r>
              <a:rPr lang="ru-RU" b="1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8. Занятость родителей  в Интернете. Чему уделяют больше времени в Интернете взрослые в вашей семье?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 Учеба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Работа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Общение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Игры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Фильмы, музыка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Другое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1472" y="214290"/>
            <a:ext cx="8072494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Интерне́т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 (англ.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Internet</a:t>
            </a:r>
            <a:r>
              <a:rPr lang="ru-RU" sz="2800" b="1" dirty="0" smtClean="0">
                <a:latin typeface="+mj-lt"/>
                <a:cs typeface="Arial" pitchFamily="34" charset="0"/>
              </a:rPr>
              <a:t>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— это всемирная система объединённых компьютерных сетей для хранения и передачи информации.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857364"/>
            <a:ext cx="8715436" cy="16312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8775" algn="ctr"/>
            <a:endParaRPr lang="ru-RU" sz="2000" dirty="0" smtClean="0"/>
          </a:p>
          <a:p>
            <a:pPr indent="358775" algn="ctr"/>
            <a:r>
              <a:rPr lang="ru-RU" sz="2000" dirty="0" smtClean="0"/>
              <a:t>С появлением в 1969 г. Интернета весь мир поделился на два понятия: </a:t>
            </a:r>
          </a:p>
          <a:p>
            <a:pPr indent="358775" algn="ctr"/>
            <a:r>
              <a:rPr lang="ru-RU" sz="2000" b="1" dirty="0" smtClean="0">
                <a:solidFill>
                  <a:srgbClr val="FF0000"/>
                </a:solidFill>
              </a:rPr>
              <a:t>ОНЛАЙН (Интернет) и  ОФФЛАЙН (обычная, традиционная жизнь).</a:t>
            </a:r>
          </a:p>
          <a:p>
            <a:pPr algn="ctr"/>
            <a:r>
              <a:rPr lang="ru-RU" sz="2000" dirty="0" smtClean="0"/>
              <a:t>Практически все, что есть в ОФФЛАЙНЕ, уже присутствует и в ОНЛАЙНЕ.</a:t>
            </a:r>
          </a:p>
          <a:p>
            <a:pPr algn="ctr"/>
            <a:endParaRPr lang="ru-RU" sz="2000" dirty="0"/>
          </a:p>
        </p:txBody>
      </p:sp>
      <p:pic>
        <p:nvPicPr>
          <p:cNvPr id="26626" name="Picture 2" descr="http://hpe.gov.vn/upload/10049/20160511/grab1462932853online2off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643314"/>
            <a:ext cx="6096000" cy="2876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85720" y="214290"/>
            <a:ext cx="8501122" cy="64633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20675" algn="l"/>
              </a:tabLst>
            </a:pPr>
            <a:r>
              <a:rPr lang="ru-RU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. Чем опасны социальные сети?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Личная информация может быть использована кем угодно в разных ц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елях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 просмотре неопознанных ссылок компьютер может быть взломан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Социальные сети не представляют опасности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10. Какую информацию нельзя разглашать в Интернете?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Свои увлечения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Свой псевдоним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Домашний адрес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Информацию о других без их согласия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lang="ru-RU" b="1" dirty="0" smtClean="0">
                <a:cs typeface="Times New Roman" pitchFamily="18" charset="0"/>
              </a:rPr>
              <a:t>Пароли, номера банковских карт и пр.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11. Действуют ли правила этикета в Интернете?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Интернет - пространство свободное от правил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особых случаях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Да, как и в реальной жизни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12. Использование Интернета является безопасным, если: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ru-RU" b="1" dirty="0" smtClean="0"/>
              <a:t>защитить свой компьютер  в Интернете и соблюдать все правила информационной безопасности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разглашать личную информацию 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 регулярно обновлять операционную систему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создавать резервные копии документов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регулярно обновлять антивирусную базу данных</a:t>
            </a:r>
            <a:endParaRPr lang="ru-RU" b="1" dirty="0" smtClean="0"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посещать непроверенные сайты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4282" y="500042"/>
            <a:ext cx="8501122" cy="36933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13. Что в Интернете запрещено законом?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Размещать информацию о себе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Призывать к суициду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Размещать информацию о других без их согласия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smtClean="0">
                <a:latin typeface="+mj-lt"/>
                <a:cs typeface="Times New Roman" pitchFamily="18" charset="0"/>
              </a:rPr>
              <a:t>Общаться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Копировать файлы для личного использования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Вести экстремистскую деятельность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Times New Roman" pitchFamily="18" charset="0"/>
              </a:rPr>
              <a:t>Осуществлять неправомерный доступ к закрытой информации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Times New Roman" pitchFamily="18" charset="0"/>
              </a:rPr>
              <a:t>Совершать покупки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Times New Roman" pitchFamily="18" charset="0"/>
              </a:rPr>
              <a:t>Создавать, использовать и распространять вредоносное ПО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Участвовать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онлайн-опросах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</a:pPr>
            <a:endParaRPr lang="ru-RU" b="1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itswat.ru/wp-content/uploads/2013/04/polcomputer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214290"/>
            <a:ext cx="7715304" cy="68330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72066" y="928670"/>
            <a:ext cx="3500462" cy="2677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Соблюдение простых правил работы в сети Интернет позволит вам избежать многих проблем.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714620"/>
            <a:ext cx="2306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www.chmtt.inf</a:t>
            </a:r>
            <a:endParaRPr lang="ru-RU" sz="20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0"/>
            <a:ext cx="8229600" cy="64291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Использованные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Интернет-источники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3116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http://bezwindowsa.ru/internet-i-seti/bezopasnost-v-seti-internet.html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571612"/>
            <a:ext cx="5000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https://ru.wikipedia.org/wiki/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429000"/>
            <a:ext cx="4314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http://www.consultant.ru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071942"/>
            <a:ext cx="4361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https://yandex.ru/images/</a:t>
            </a:r>
            <a:endParaRPr lang="ru-RU" sz="20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714620"/>
            <a:ext cx="8429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logozapis.ru/wp-content/uploads/2017/08/vozmojnost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2214554"/>
            <a:ext cx="4258863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714356"/>
            <a:ext cx="22908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Электронная почта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214422"/>
            <a:ext cx="864399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Общение</a:t>
            </a:r>
            <a:r>
              <a:rPr lang="ru-RU" dirty="0" smtClean="0"/>
              <a:t>. Существует множество программ и </a:t>
            </a:r>
            <a:r>
              <a:rPr lang="ru-RU" dirty="0" err="1" smtClean="0"/>
              <a:t>интернет-сервисов</a:t>
            </a:r>
            <a:r>
              <a:rPr lang="ru-RU" dirty="0" smtClean="0"/>
              <a:t>, позволяющих общаться. Это программы для обмена сообщениями (ICQ, </a:t>
            </a:r>
            <a:r>
              <a:rPr lang="ru-RU" dirty="0" err="1" smtClean="0"/>
              <a:t>Mail.ru</a:t>
            </a:r>
            <a:r>
              <a:rPr lang="ru-RU" dirty="0" smtClean="0"/>
              <a:t> Агент), социальные сети (</a:t>
            </a:r>
            <a:r>
              <a:rPr lang="ru-RU" dirty="0" err="1" smtClean="0"/>
              <a:t>Facebook</a:t>
            </a:r>
            <a:r>
              <a:rPr lang="ru-RU" dirty="0" smtClean="0"/>
              <a:t>, В Контакте, Одноклассники), тематические форумы и многое-многое другое.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500306"/>
            <a:ext cx="23580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Поиск информации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3000372"/>
            <a:ext cx="16670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Поиск людей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484907"/>
            <a:ext cx="156408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Развлечения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000504"/>
            <a:ext cx="19273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Обмен файлами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000636"/>
            <a:ext cx="48577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Совершение покупок в </a:t>
            </a:r>
            <a:r>
              <a:rPr lang="ru-RU" b="1" dirty="0" err="1" smtClean="0"/>
              <a:t>интернет-магазинах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5929330"/>
            <a:ext cx="878687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Заработок</a:t>
            </a:r>
            <a:r>
              <a:rPr lang="ru-RU" dirty="0" smtClean="0"/>
              <a:t>. Существует множество специализированных сайтов, размещающих вакансии работодателей и резюме соискателей. Кроме того, вы можете работать удаленно.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4500570"/>
            <a:ext cx="1187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Обучение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42852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ВОЗМОЖНОСТИ СЕТИ ИНТЕРНЕТ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5500702"/>
            <a:ext cx="335758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Просмотр видео информации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8288" algn="just"/>
            <a:r>
              <a:rPr lang="ru-RU" sz="2000" dirty="0" smtClean="0"/>
              <a:t>В связи с массовой популярностью сети Интернет важной проблемой сегодня является безопасность в глобальной сети.  Касается данная проблема абсолютно всех, начиная от детей и заканчивая пенсионерами. </a:t>
            </a:r>
            <a:endParaRPr lang="ru-RU" sz="2000" dirty="0"/>
          </a:p>
        </p:txBody>
      </p:sp>
      <p:pic>
        <p:nvPicPr>
          <p:cNvPr id="24584" name="Picture 8" descr="https://www.sps.lv/blog/obzori-rekomendaciji/2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85860"/>
            <a:ext cx="8572560" cy="5383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78" name="Picture 2" descr="https://polzablog.ru/wp-content/uploads/2017/10/dezopasnii-internet-detyam-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86322"/>
            <a:ext cx="1928794" cy="1933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857256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Угроза № 1.  Вредоносные программы  (Вирусы). </a:t>
            </a:r>
            <a:r>
              <a:rPr lang="ru-RU" sz="2000" dirty="0" smtClean="0"/>
              <a:t> </a:t>
            </a:r>
          </a:p>
          <a:p>
            <a:pPr indent="358775" algn="just"/>
            <a:r>
              <a:rPr lang="ru-RU" sz="2000" u="sng" dirty="0" smtClean="0"/>
              <a:t>Вредоносная программа</a:t>
            </a:r>
            <a:r>
              <a:rPr lang="ru-RU" sz="2000" dirty="0" smtClean="0"/>
              <a:t> – это любая программа, которая наносит вред компьютеру или пользователю этого компьютера. Некоторые виды рекламы считаются вредоносными программами.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42852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ОПАСНОСТИ  СЕТИ  ИНТЕРНЕТ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643578"/>
            <a:ext cx="857252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B03BD"/>
                </a:solidFill>
              </a:rPr>
              <a:t>Сегодня  вирусы пишутся с расчетом на коммерческую выгоду! </a:t>
            </a:r>
            <a:endParaRPr lang="ru-RU" sz="2800" b="1" dirty="0">
              <a:solidFill>
                <a:srgbClr val="2B03BD"/>
              </a:solidFill>
            </a:endParaRPr>
          </a:p>
        </p:txBody>
      </p:sp>
      <p:pic>
        <p:nvPicPr>
          <p:cNvPr id="21506" name="Picture 2" descr="http://energyreiki.ucoz.ru/_nw/0/60930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2357430"/>
            <a:ext cx="3357546" cy="3105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Picture 4" descr="http://www.trkterra.ru/sites/default/files/field/image/new_region/virus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357430"/>
            <a:ext cx="4495365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785794"/>
            <a:ext cx="871543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ПК долго загружается и долго выключается;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автоматическое открытие окон с незнакомым содержимым при запуске ПК;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блокировка доступа к официальным сайтам антивирусных компаний;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появление новых неизвестных процессов в окне «Процессы» диспетчера задач;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запрет на изменение настроек компьютера в учётной записи администратора;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невозможность запустить исполняемый файл (выдаётся сообщение об ошибке);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появление всплывающих окон или системных сообщений с непривычным текстом;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перезапуск компьютера во время старта какой-либо программы;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случайное или беспорядочное отключение компьютера;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случайное аварийное завершение программ.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СИМПТОМЫ ЗАРАЖЕНИЯ ПК ВИРУСОМ</a:t>
            </a:r>
          </a:p>
        </p:txBody>
      </p:sp>
      <p:pic>
        <p:nvPicPr>
          <p:cNvPr id="41986" name="Picture 2" descr="http://yelpweb.com/wp-content/uploads/2016/02/vir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786190"/>
            <a:ext cx="4770471" cy="2683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88" name="Picture 4" descr="http://clipart-library.com/img/7787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929066"/>
            <a:ext cx="2653646" cy="24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Угроза № 2. Мошенничество.</a:t>
            </a:r>
          </a:p>
          <a:p>
            <a:endParaRPr lang="ru-RU" sz="2000" b="1" dirty="0" smtClean="0"/>
          </a:p>
          <a:p>
            <a:pPr indent="358775" algn="just"/>
            <a:r>
              <a:rPr lang="ru-RU" sz="2000" dirty="0" smtClean="0"/>
              <a:t>Мошенничество в Интернете приобретает все большие масштабы. Изобретаются новые уловки доступа злоумышленников к компьютерам пользователей с целью выкачивания у них денег.</a:t>
            </a:r>
            <a:endParaRPr lang="ru-RU" sz="2000" dirty="0"/>
          </a:p>
        </p:txBody>
      </p:sp>
      <p:pic>
        <p:nvPicPr>
          <p:cNvPr id="23556" name="Picture 4" descr="http://www.kabeta.by/wp-content/uploads/2014/04/38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5715040" cy="4591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0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КАКИМ ОБРАЗОМ ЗЛОУМЫШЛЕННИКИ МОГУТ ПОЛУЧИТЬ ДОСТУП К ВАШЕМУ КОМПЬЮТЕРУ?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714356"/>
            <a:ext cx="864399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Первый приём</a:t>
            </a:r>
            <a:r>
              <a:rPr lang="ru-RU" dirty="0" smtClean="0"/>
              <a:t>. </a:t>
            </a:r>
            <a:r>
              <a:rPr lang="ru-RU" b="1" dirty="0" smtClean="0"/>
              <a:t>Социальная</a:t>
            </a:r>
            <a:r>
              <a:rPr lang="ru-RU" dirty="0" smtClean="0"/>
              <a:t> </a:t>
            </a:r>
            <a:r>
              <a:rPr lang="ru-RU" b="1" dirty="0" smtClean="0"/>
              <a:t>инженерия</a:t>
            </a:r>
            <a:r>
              <a:rPr lang="ru-RU" dirty="0" smtClean="0"/>
              <a:t>. </a:t>
            </a:r>
          </a:p>
          <a:p>
            <a:pPr indent="358775" algn="just"/>
            <a:r>
              <a:rPr lang="ru-RU" dirty="0" smtClean="0"/>
              <a:t>Это метод управления действиями человека без использования технических средств. Метод основан на использовании слабостей человеческого фактора и считается очень разрушительным. </a:t>
            </a:r>
          </a:p>
          <a:p>
            <a:pPr indent="358775" algn="just"/>
            <a:r>
              <a:rPr lang="ru-RU" dirty="0" smtClean="0"/>
              <a:t>Сегодня социальную инженерию зачастую используют в интернете для получения закрытой информации, или информации, которая представляет большую ценность. Благодаря использованию уловок и психологических приемов, вы открываете присланное хакерами письмо, содержащее вирус.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429264"/>
            <a:ext cx="835824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Второй приём.  </a:t>
            </a:r>
            <a:r>
              <a:rPr lang="ru-RU" b="1" dirty="0" err="1" smtClean="0"/>
              <a:t>Фишинг</a:t>
            </a:r>
            <a:r>
              <a:rPr lang="ru-RU" b="1" dirty="0" smtClean="0"/>
              <a:t> («рыбалка»). </a:t>
            </a:r>
          </a:p>
          <a:p>
            <a:pPr indent="358775" algn="just"/>
            <a:r>
              <a:rPr lang="ru-RU" dirty="0" smtClean="0"/>
              <a:t>В интернете создаются подделки популярных сайтов и пользователи «клюют на эту наживку». Так вместо официальной страницы своего банка вы можете оказаться на его поддельной копии со всеми вытекающими последствиями.</a:t>
            </a:r>
            <a:endParaRPr lang="ru-RU" dirty="0"/>
          </a:p>
        </p:txBody>
      </p:sp>
      <p:pic>
        <p:nvPicPr>
          <p:cNvPr id="22530" name="Picture 2" descr="https://ddr5.ru/wp-content/uploads/2017/01/e47b9303ca6ea0214480cc5febf634b061d078a4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3143248"/>
            <a:ext cx="2976530" cy="2187750"/>
          </a:xfrm>
          <a:prstGeom prst="rect">
            <a:avLst/>
          </a:prstGeom>
          <a:noFill/>
        </p:spPr>
      </p:pic>
      <p:pic>
        <p:nvPicPr>
          <p:cNvPr id="22532" name="Picture 4" descr="http://auditagency.com.ua/images/soc_manipul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214686"/>
            <a:ext cx="3643338" cy="2091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1405</Words>
  <Application>Microsoft Office PowerPoint</Application>
  <PresentationFormat>Экран (4:3)</PresentationFormat>
  <Paragraphs>238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 БЕЗОПАСНОСТЬ В СЕТИ  ИНТЕРНЕТ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ИНТЕРНЕТ-ЗАВИСИМОСТИ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гл. 28 «Преступления в сфере компьютерной информации» Уголовного Кодекса РФ</vt:lpstr>
      <vt:lpstr>Анкета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ЕА</dc:creator>
  <cp:lastModifiedBy>Пользователь</cp:lastModifiedBy>
  <cp:revision>126</cp:revision>
  <dcterms:created xsi:type="dcterms:W3CDTF">2017-10-25T06:01:24Z</dcterms:created>
  <dcterms:modified xsi:type="dcterms:W3CDTF">2017-11-28T11:17:47Z</dcterms:modified>
</cp:coreProperties>
</file>