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3" r:id="rId3"/>
    <p:sldId id="257" r:id="rId4"/>
    <p:sldId id="271" r:id="rId5"/>
    <p:sldId id="272" r:id="rId6"/>
    <p:sldId id="273" r:id="rId7"/>
    <p:sldId id="262" r:id="rId8"/>
    <p:sldId id="267" r:id="rId9"/>
    <p:sldId id="268" r:id="rId10"/>
    <p:sldId id="269" r:id="rId11"/>
    <p:sldId id="270" r:id="rId12"/>
    <p:sldId id="275" r:id="rId13"/>
    <p:sldId id="277" r:id="rId14"/>
    <p:sldId id="281" r:id="rId15"/>
    <p:sldId id="28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096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96744F-1B31-4B5F-B5BB-A8DB2655577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973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3429000"/>
            <a:ext cx="5940425" cy="13684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32400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41005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557338"/>
            <a:ext cx="1909762" cy="48942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557338"/>
            <a:ext cx="5581650" cy="48942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133600"/>
            <a:ext cx="374491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133600"/>
            <a:ext cx="37465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1557338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133600"/>
            <a:ext cx="7643812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febylaws.ru/project-news/media-sec.html" TargetMode="External"/><Relationship Id="rId5" Type="http://schemas.openxmlformats.org/officeDocument/2006/relationships/hyperlink" Target="http://taynic.ru/" TargetMode="Externa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odindoma.org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tpolice.ru/filters/child/" TargetMode="External"/><Relationship Id="rId5" Type="http://schemas.openxmlformats.org/officeDocument/2006/relationships/hyperlink" Target="http://www.kidscontrol.ru/" TargetMode="External"/><Relationship Id="rId4" Type="http://schemas.openxmlformats.org/officeDocument/2006/relationships/hyperlink" Target="http://www.1c-interes.ru/catalog/roditelskiy-control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-214346" y="3214686"/>
            <a:ext cx="6392876" cy="1617672"/>
          </a:xfrm>
        </p:spPr>
        <p:txBody>
          <a:bodyPr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в киберпространстве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8585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00166" y="-214338"/>
            <a:ext cx="76438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 </a:t>
            </a:r>
            <a:endParaRPr lang="ru-RU" sz="2400" dirty="0"/>
          </a:p>
          <a:p>
            <a:r>
              <a:rPr lang="ru-RU" sz="2400" b="1" dirty="0"/>
              <a:t>Часть 3. К информации, </a:t>
            </a:r>
            <a:r>
              <a:rPr lang="ru-RU" sz="2400" b="1" u="sng" dirty="0"/>
              <a:t>распространение которой среди детей определенных возрастных категорий ограничено</a:t>
            </a:r>
            <a:r>
              <a:rPr lang="ru-RU" sz="2400" b="1" dirty="0"/>
              <a:t>, относится информация: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28728" y="1428736"/>
            <a:ext cx="74295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ru-RU" sz="2000" b="1" dirty="0" smtClean="0"/>
              <a:t>представляемая </a:t>
            </a:r>
            <a:r>
              <a:rPr lang="ru-RU" sz="2000" b="1" dirty="0"/>
              <a:t>в виде изображения или описания жестокости, физического и (или) психического насилия, преступления или иного антиобщественного действия</a:t>
            </a:r>
            <a:r>
              <a:rPr lang="ru-RU" sz="2000" b="1" dirty="0" smtClean="0"/>
              <a:t>;</a:t>
            </a:r>
          </a:p>
          <a:p>
            <a:pPr marL="457200" indent="-457200">
              <a:buAutoNum type="arabicParenR"/>
            </a:pPr>
            <a:endParaRPr lang="ru-RU" sz="2000" dirty="0"/>
          </a:p>
          <a:p>
            <a:r>
              <a:rPr lang="ru-RU" sz="2000" b="1" dirty="0"/>
              <a:t>2) вызывающая у детей страх, ужас или панику, в том числе представляемая в виде изображения или описания в унижающей человеческое достоинство форме ненасильственной смерти, заболевания, самоубийства, несчастного случая, аварии или катастрофы и (или) их последствий</a:t>
            </a:r>
            <a:r>
              <a:rPr lang="ru-RU" sz="2000" b="1" dirty="0" smtClean="0"/>
              <a:t>;</a:t>
            </a:r>
          </a:p>
          <a:p>
            <a:endParaRPr lang="ru-RU" sz="2000" dirty="0"/>
          </a:p>
          <a:p>
            <a:r>
              <a:rPr lang="ru-RU" sz="2000" b="1" dirty="0"/>
              <a:t>3) представляемая в виде изображения или описания половых отношений между мужчиной и женщиной</a:t>
            </a:r>
            <a:r>
              <a:rPr lang="ru-RU" sz="2000" b="1" dirty="0" smtClean="0"/>
              <a:t>;</a:t>
            </a:r>
          </a:p>
          <a:p>
            <a:endParaRPr lang="ru-RU" sz="2000" dirty="0"/>
          </a:p>
          <a:p>
            <a:r>
              <a:rPr lang="ru-RU" sz="2000" b="1" dirty="0"/>
              <a:t>4) содержащая бранные слова и выражения, не относящиеся к нецензурной брани.</a:t>
            </a:r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8585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290" y="642918"/>
            <a:ext cx="6553200" cy="50800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bg2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Глава 2. Классификация информационной продукции</a:t>
            </a:r>
            <a:r>
              <a:rPr lang="ru-RU" sz="2800" dirty="0">
                <a:solidFill>
                  <a:schemeClr val="bg2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>
                <a:solidFill>
                  <a:schemeClr val="bg2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endParaRPr lang="ru-RU" sz="2800" dirty="0">
              <a:solidFill>
                <a:schemeClr val="bg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121442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Статья 6. </a:t>
            </a:r>
            <a:r>
              <a:rPr lang="ru-RU" sz="2400" b="1" dirty="0" smtClean="0"/>
              <a:t>Часть 3. Осуществление </a:t>
            </a:r>
            <a:r>
              <a:rPr lang="ru-RU" sz="2400" b="1" dirty="0"/>
              <a:t>классификации информационной </a:t>
            </a:r>
            <a:r>
              <a:rPr lang="ru-RU" sz="2400" b="1" dirty="0" smtClean="0"/>
              <a:t>продукции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357290" y="2285992"/>
            <a:ext cx="77867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ru-RU" sz="2000" b="1" dirty="0" smtClean="0"/>
              <a:t>информационная </a:t>
            </a:r>
            <a:r>
              <a:rPr lang="ru-RU" sz="2000" b="1" dirty="0"/>
              <a:t>продукция для детей, не достигших возраста шести </a:t>
            </a:r>
            <a:r>
              <a:rPr lang="ru-RU" sz="2000" b="1" dirty="0" smtClean="0"/>
              <a:t>лет;</a:t>
            </a:r>
          </a:p>
          <a:p>
            <a:pPr marL="457200" indent="-457200">
              <a:buAutoNum type="arabicParenR"/>
            </a:pPr>
            <a:endParaRPr lang="ru-RU" sz="2000" b="1" dirty="0" smtClean="0"/>
          </a:p>
          <a:p>
            <a:pPr marL="457200" indent="-457200">
              <a:buAutoNum type="arabicParenR"/>
            </a:pPr>
            <a:r>
              <a:rPr lang="ru-RU" sz="2000" b="1" dirty="0" smtClean="0"/>
              <a:t>2</a:t>
            </a:r>
            <a:r>
              <a:rPr lang="ru-RU" sz="2000" b="1" dirty="0"/>
              <a:t>) информационная продукция для детей, достигших возраста шести лет</a:t>
            </a:r>
            <a:r>
              <a:rPr lang="ru-RU" sz="2000" b="1" dirty="0" smtClean="0"/>
              <a:t>;</a:t>
            </a:r>
          </a:p>
          <a:p>
            <a:pPr marL="457200" indent="-457200">
              <a:buAutoNum type="arabicParenR"/>
            </a:pPr>
            <a:endParaRPr lang="ru-RU" sz="2000" dirty="0"/>
          </a:p>
          <a:p>
            <a:r>
              <a:rPr lang="ru-RU" sz="2000" b="1" dirty="0"/>
              <a:t>3) информационная продукция для детей, достигших возраста двенадцати лет</a:t>
            </a:r>
            <a:r>
              <a:rPr lang="ru-RU" sz="2000" b="1" dirty="0" smtClean="0"/>
              <a:t>;</a:t>
            </a:r>
          </a:p>
          <a:p>
            <a:endParaRPr lang="ru-RU" sz="2000" dirty="0"/>
          </a:p>
          <a:p>
            <a:r>
              <a:rPr lang="ru-RU" sz="2000" b="1" dirty="0"/>
              <a:t>4) информационная продукция для детей, достигших возраста шестнадцати лет;</a:t>
            </a:r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8585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852" y="1428736"/>
            <a:ext cx="7572428" cy="1214446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bg2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Последний круглый стол и Всероссийский </a:t>
            </a:r>
            <a:r>
              <a:rPr lang="ru-RU" sz="2800" b="1" dirty="0" err="1">
                <a:solidFill>
                  <a:schemeClr val="bg2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видеомост</a:t>
            </a:r>
            <a:r>
              <a:rPr lang="ru-RU" sz="2800" b="1" dirty="0">
                <a:solidFill>
                  <a:schemeClr val="bg2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по теме «</a:t>
            </a:r>
            <a:r>
              <a:rPr lang="ru-RU" sz="2800" b="1" dirty="0" err="1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Медиа-безопасность</a:t>
            </a:r>
            <a:r>
              <a:rPr lang="ru-RU" sz="2800" b="1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 детей, подростков и взрослых»</a:t>
            </a:r>
            <a:br>
              <a:rPr lang="ru-RU" sz="2800" b="1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состоялся </a:t>
            </a:r>
            <a:r>
              <a:rPr lang="ru-RU" sz="2800" b="1" dirty="0">
                <a:solidFill>
                  <a:schemeClr val="bg2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2 февраля 2012 года в Санкт-Петербурге</a:t>
            </a:r>
            <a:r>
              <a:rPr lang="ru-RU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285852" y="3214686"/>
            <a:ext cx="74295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Санкт-Петербургское отделение Российского детского фонда </a:t>
            </a:r>
            <a:r>
              <a:rPr lang="ru-RU" dirty="0" smtClean="0"/>
              <a:t>(</a:t>
            </a:r>
            <a:r>
              <a:rPr lang="ru-RU" i="1" dirty="0" smtClean="0"/>
              <a:t>председатель правления Санкт-Петербургского отделения РДФ Валентина Матвеева) </a:t>
            </a:r>
            <a:r>
              <a:rPr lang="ru-RU" b="1" dirty="0" smtClean="0"/>
              <a:t>принимает </a:t>
            </a:r>
            <a:r>
              <a:rPr lang="ru-RU" b="1" dirty="0"/>
              <a:t>участие в реализации решений Всероссийского форума «Защита детства. </a:t>
            </a:r>
            <a:endParaRPr lang="ru-RU" b="1" dirty="0" smtClean="0"/>
          </a:p>
          <a:p>
            <a:r>
              <a:rPr lang="ru-RU" b="1" dirty="0" smtClean="0"/>
              <a:t>Модернизация </a:t>
            </a:r>
            <a:r>
              <a:rPr lang="ru-RU" b="1" dirty="0"/>
              <a:t>государственной семейной политики 2010 – 2020 г.г.» конкретным делом – созданием информационно-ресурсной службы нового российского социального проекта.</a:t>
            </a:r>
          </a:p>
          <a:p>
            <a:r>
              <a:rPr lang="ru-RU" b="1" dirty="0"/>
              <a:t> Его работа поможет не только способствовать обеспечению безопасности детей в информационном пространстве, но и сформировать политику «Чистого Интернета» в интересах семьи и детства.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8585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357290" y="214290"/>
            <a:ext cx="75009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Положительным опытом формирования навыков  работы с информацией у детей поделилась журналист, председатель Северо-западного отделения Лиги юных журналистов Мария </a:t>
            </a:r>
            <a:r>
              <a:rPr lang="ru-RU" b="1" dirty="0" err="1"/>
              <a:t>Калинко</a:t>
            </a:r>
            <a:r>
              <a:rPr lang="ru-RU" b="1" dirty="0"/>
              <a:t>.</a:t>
            </a:r>
          </a:p>
          <a:p>
            <a:r>
              <a:rPr lang="ru-RU" b="1" dirty="0"/>
              <a:t>Санкт-петербургское отделение проводит фестиваль школьных СМИ совместно со школьными учителями информатике </a:t>
            </a:r>
            <a:r>
              <a:rPr lang="ru-RU" b="1" dirty="0" smtClean="0"/>
              <a:t>под  девизом </a:t>
            </a:r>
            <a:r>
              <a:rPr lang="ru-RU" b="1" dirty="0"/>
              <a:t>«Остаться в живых</a:t>
            </a:r>
            <a:r>
              <a:rPr lang="ru-RU" b="1" dirty="0" smtClean="0"/>
              <a:t>».</a:t>
            </a:r>
          </a:p>
          <a:p>
            <a:r>
              <a:rPr lang="ru-RU" b="1" dirty="0" smtClean="0"/>
              <a:t>В </a:t>
            </a:r>
            <a:r>
              <a:rPr lang="ru-RU" b="1" dirty="0"/>
              <a:t>настоящее время создается сайт, где ежемесячно будет публиковаться интернет-газета.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28728" y="2928934"/>
            <a:ext cx="735811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Специалисты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рабочей группы по продвижению программы «Чистый Интернет»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Северо-Запада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представили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созданные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русскоязычные ресурсы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/>
              <a:t>- </a:t>
            </a:r>
            <a:r>
              <a:rPr lang="ru-RU" b="1" dirty="0" smtClean="0"/>
              <a:t>факультативный </a:t>
            </a:r>
            <a:r>
              <a:rPr lang="ru-RU" b="1" dirty="0"/>
              <a:t>школьный курс «Основы безопасности жизнедеятельности в сети Интернет «ОБЖИ»(Петроградский район);</a:t>
            </a:r>
            <a:endParaRPr lang="ru-RU" dirty="0"/>
          </a:p>
          <a:p>
            <a:r>
              <a:rPr lang="ru-RU" b="1" dirty="0"/>
              <a:t>- создается программа «Воспитание и образование детей младшего </a:t>
            </a:r>
            <a:r>
              <a:rPr lang="ru-RU" b="1" dirty="0" smtClean="0"/>
              <a:t>возраста;</a:t>
            </a:r>
            <a:endParaRPr lang="ru-RU" dirty="0"/>
          </a:p>
          <a:p>
            <a:r>
              <a:rPr lang="ru-RU" b="1" dirty="0"/>
              <a:t>- создается журнал «</a:t>
            </a:r>
            <a:r>
              <a:rPr lang="ru-RU" b="1" dirty="0" smtClean="0"/>
              <a:t>Начальная  </a:t>
            </a:r>
            <a:r>
              <a:rPr lang="ru-RU" b="1" dirty="0" err="1" smtClean="0"/>
              <a:t>медиатека</a:t>
            </a:r>
            <a:r>
              <a:rPr lang="ru-RU" b="1" dirty="0" smtClean="0"/>
              <a:t>»</a:t>
            </a:r>
            <a:r>
              <a:rPr lang="en-US" b="1" dirty="0" smtClean="0"/>
              <a:t>;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8585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3" cstate="print"/>
          <a:srcRect l="3662" t="13346" r="6250" b="6250"/>
          <a:stretch>
            <a:fillRect/>
          </a:stretch>
        </p:blipFill>
        <p:spPr bwMode="auto">
          <a:xfrm>
            <a:off x="142844" y="0"/>
            <a:ext cx="4909232" cy="3286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12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t="13456" b="7132"/>
          <a:stretch>
            <a:fillRect/>
          </a:stretch>
        </p:blipFill>
        <p:spPr bwMode="auto">
          <a:xfrm>
            <a:off x="4286248" y="3429000"/>
            <a:ext cx="4572000" cy="3143272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143472" y="500042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—"/>
            </a:pPr>
            <a:r>
              <a:rPr lang="ru-RU" b="1" dirty="0" smtClean="0"/>
              <a:t>«Тайник - Клуб исторических тайн» (</a:t>
            </a:r>
            <a:r>
              <a:rPr lang="en-US" b="1" u="sng" dirty="0" smtClean="0">
                <a:hlinkClick r:id="rId5"/>
              </a:rPr>
              <a:t>http</a:t>
            </a:r>
            <a:r>
              <a:rPr lang="ru-RU" b="1" u="sng" dirty="0" smtClean="0">
                <a:hlinkClick r:id="rId5"/>
              </a:rPr>
              <a:t>://</a:t>
            </a:r>
            <a:r>
              <a:rPr lang="en-US" b="1" u="sng" dirty="0" err="1" smtClean="0">
                <a:hlinkClick r:id="rId5"/>
              </a:rPr>
              <a:t>taynic</a:t>
            </a:r>
            <a:r>
              <a:rPr lang="ru-RU" b="1" u="sng" dirty="0" smtClean="0">
                <a:hlinkClick r:id="rId5"/>
              </a:rPr>
              <a:t>.</a:t>
            </a:r>
            <a:r>
              <a:rPr lang="en-US" b="1" u="sng" dirty="0" err="1" smtClean="0">
                <a:hlinkClick r:id="rId5"/>
              </a:rPr>
              <a:t>ru</a:t>
            </a:r>
            <a:r>
              <a:rPr lang="ru-RU" b="1" u="sng" dirty="0" smtClean="0">
                <a:hlinkClick r:id="rId5"/>
              </a:rPr>
              <a:t>/</a:t>
            </a:r>
            <a:r>
              <a:rPr lang="ru-RU" b="1" dirty="0" smtClean="0"/>
              <a:t>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4143380"/>
            <a:ext cx="35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Arial" pitchFamily="34" charset="0"/>
              <a:buChar char="—"/>
            </a:pPr>
            <a:r>
              <a:rPr lang="ru-RU" b="1" dirty="0" smtClean="0"/>
              <a:t>«Жизнь по законам.</a:t>
            </a:r>
            <a:br>
              <a:rPr lang="ru-RU" b="1" dirty="0" smtClean="0"/>
            </a:br>
            <a:r>
              <a:rPr lang="ru-RU" b="1" dirty="0" smtClean="0"/>
              <a:t>Разумный выбор.»</a:t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en-US" b="1" u="sng" dirty="0" smtClean="0">
                <a:hlinkClick r:id="rId6"/>
              </a:rPr>
              <a:t>http</a:t>
            </a:r>
            <a:r>
              <a:rPr lang="ru-RU" b="1" u="sng" dirty="0" smtClean="0">
                <a:hlinkClick r:id="rId6"/>
              </a:rPr>
              <a:t>://</a:t>
            </a:r>
            <a:r>
              <a:rPr lang="en-US" b="1" u="sng" dirty="0" err="1" smtClean="0">
                <a:hlinkClick r:id="rId6"/>
              </a:rPr>
              <a:t>lifebylaws</a:t>
            </a:r>
            <a:r>
              <a:rPr lang="ru-RU" b="1" u="sng" dirty="0" smtClean="0">
                <a:hlinkClick r:id="rId6"/>
              </a:rPr>
              <a:t>.</a:t>
            </a:r>
            <a:r>
              <a:rPr lang="en-US" b="1" u="sng" dirty="0" err="1" smtClean="0">
                <a:hlinkClick r:id="rId6"/>
              </a:rPr>
              <a:t>ru</a:t>
            </a:r>
            <a:r>
              <a:rPr lang="ru-RU" b="1" u="sng" dirty="0" smtClean="0">
                <a:hlinkClick r:id="rId6"/>
              </a:rPr>
              <a:t>/</a:t>
            </a:r>
            <a:r>
              <a:rPr lang="en-US" b="1" u="sng" dirty="0" smtClean="0">
                <a:hlinkClick r:id="rId6"/>
              </a:rPr>
              <a:t>project</a:t>
            </a:r>
            <a:r>
              <a:rPr lang="ru-RU" b="1" u="sng" dirty="0" smtClean="0">
                <a:hlinkClick r:id="rId6"/>
              </a:rPr>
              <a:t>-</a:t>
            </a:r>
            <a:r>
              <a:rPr lang="en-US" b="1" u="sng" dirty="0" smtClean="0">
                <a:hlinkClick r:id="rId6"/>
              </a:rPr>
              <a:t>news</a:t>
            </a:r>
            <a:r>
              <a:rPr lang="ru-RU" b="1" u="sng" dirty="0" smtClean="0">
                <a:hlinkClick r:id="rId6"/>
              </a:rPr>
              <a:t>/</a:t>
            </a:r>
            <a:r>
              <a:rPr lang="en-US" b="1" u="sng" dirty="0" smtClean="0">
                <a:hlinkClick r:id="rId6"/>
              </a:rPr>
              <a:t>media</a:t>
            </a:r>
            <a:r>
              <a:rPr lang="ru-RU" b="1" u="sng" dirty="0" smtClean="0">
                <a:hlinkClick r:id="rId6"/>
              </a:rPr>
              <a:t>-</a:t>
            </a:r>
            <a:r>
              <a:rPr lang="en-US" b="1" u="sng" dirty="0" smtClean="0">
                <a:hlinkClick r:id="rId6"/>
              </a:rPr>
              <a:t>sec</a:t>
            </a:r>
            <a:r>
              <a:rPr lang="ru-RU" b="1" u="sng" dirty="0" smtClean="0">
                <a:hlinkClick r:id="rId6"/>
              </a:rPr>
              <a:t>.</a:t>
            </a:r>
            <a:r>
              <a:rPr lang="en-US" b="1" u="sng" dirty="0" smtClean="0">
                <a:hlinkClick r:id="rId6"/>
              </a:rPr>
              <a:t>html</a:t>
            </a:r>
            <a:r>
              <a:rPr lang="ru-RU" b="1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8585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290" y="1000108"/>
            <a:ext cx="6553200" cy="5080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2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Программы,  доступные </a:t>
            </a:r>
            <a:r>
              <a:rPr lang="ru-RU" sz="2800" b="1" dirty="0">
                <a:solidFill>
                  <a:schemeClr val="bg2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для загрузки </a:t>
            </a:r>
            <a:r>
              <a:rPr lang="ru-RU" sz="2800" b="1">
                <a:solidFill>
                  <a:schemeClr val="bg2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из </a:t>
            </a:r>
            <a:r>
              <a:rPr lang="ru-RU" sz="2800" b="1" smtClean="0">
                <a:solidFill>
                  <a:schemeClr val="bg2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Интернета:</a:t>
            </a:r>
            <a:r>
              <a:rPr lang="ru-RU" sz="2800" b="1" dirty="0">
                <a:solidFill>
                  <a:schemeClr val="bg2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solidFill>
                  <a:schemeClr val="bg2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428728" y="1357298"/>
            <a:ext cx="72866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u="sng" dirty="0">
                <a:hlinkClick r:id="rId3"/>
              </a:rPr>
              <a:t>Один дома</a:t>
            </a:r>
            <a:r>
              <a:rPr lang="ru-RU" sz="2000" b="1" dirty="0"/>
              <a:t> – программа-фильтр, защищает ребёнка в сети Интернет от негативной информации и «взрослых» сайтов</a:t>
            </a:r>
            <a:r>
              <a:rPr lang="ru-RU" sz="2000" b="1" dirty="0" smtClean="0"/>
              <a:t>.</a:t>
            </a:r>
          </a:p>
          <a:p>
            <a:pPr lvl="0"/>
            <a:endParaRPr lang="ru-RU" sz="2000" dirty="0"/>
          </a:p>
          <a:p>
            <a:pPr lvl="0"/>
            <a:r>
              <a:rPr lang="ru-RU" sz="2000" b="1" u="sng" dirty="0">
                <a:hlinkClick r:id="rId4"/>
              </a:rPr>
              <a:t>Родительский контроль</a:t>
            </a:r>
            <a:r>
              <a:rPr lang="ru-RU" sz="2000" b="1" dirty="0"/>
              <a:t> – специальный компонент в составе программного обеспечения, призванный ограничить доступ ребенка к определенным интернет-сайтам, а также локальным файлам или папкам на вашем компьютере</a:t>
            </a:r>
            <a:r>
              <a:rPr lang="ru-RU" sz="2000" b="1" dirty="0" smtClean="0"/>
              <a:t>.</a:t>
            </a:r>
          </a:p>
          <a:p>
            <a:pPr lvl="0"/>
            <a:endParaRPr lang="ru-RU" sz="2000" dirty="0"/>
          </a:p>
          <a:p>
            <a:pPr lvl="0"/>
            <a:r>
              <a:rPr lang="ru-RU" sz="2000" b="1" u="sng" dirty="0" err="1">
                <a:hlinkClick r:id="rId5"/>
              </a:rPr>
              <a:t>KidsControl</a:t>
            </a:r>
            <a:r>
              <a:rPr lang="ru-RU" sz="2000" b="1" dirty="0"/>
              <a:t> – программа для ограничения доступа детей к нежелательным ресурсам в Интернете и контроля времени нахождения в Сети</a:t>
            </a:r>
            <a:r>
              <a:rPr lang="ru-RU" sz="2000" b="1" dirty="0" smtClean="0"/>
              <a:t>.</a:t>
            </a:r>
          </a:p>
          <a:p>
            <a:pPr lvl="0"/>
            <a:endParaRPr lang="ru-RU" sz="2000" dirty="0"/>
          </a:p>
          <a:p>
            <a:pPr lvl="0"/>
            <a:r>
              <a:rPr lang="ru-RU" sz="2000" b="1" u="sng" dirty="0" err="1">
                <a:hlinkClick r:id="rId6"/>
              </a:rPr>
              <a:t>NetPolice</a:t>
            </a:r>
            <a:r>
              <a:rPr lang="ru-RU" sz="2000" b="1" u="sng" dirty="0">
                <a:hlinkClick r:id="rId6"/>
              </a:rPr>
              <a:t> </a:t>
            </a:r>
            <a:r>
              <a:rPr lang="ru-RU" sz="2000" b="1" u="sng" dirty="0" err="1">
                <a:hlinkClick r:id="rId6"/>
              </a:rPr>
              <a:t>Child</a:t>
            </a:r>
            <a:r>
              <a:rPr lang="ru-RU" sz="2000" b="1" dirty="0"/>
              <a:t> – фильтр для негативной и опасной информации в Интернете.</a:t>
            </a:r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850" y="620688"/>
            <a:ext cx="8820150" cy="3665542"/>
          </a:xfrm>
        </p:spPr>
        <p:txBody>
          <a:bodyPr/>
          <a:lstStyle/>
          <a:p>
            <a:pPr indent="0" algn="ctr">
              <a:buNone/>
            </a:pPr>
            <a:r>
              <a:rPr lang="ru-RU" sz="3600" b="1" dirty="0" smtClean="0"/>
              <a:t>Основные понятия, встречающиеся в теме:</a:t>
            </a:r>
          </a:p>
          <a:p>
            <a:pPr indent="0" algn="ctr">
              <a:buNone/>
            </a:pPr>
            <a:r>
              <a:rPr lang="ru-RU" sz="3600" b="1" dirty="0" err="1" smtClean="0"/>
              <a:t>Контент</a:t>
            </a:r>
            <a:r>
              <a:rPr lang="ru-RU" sz="3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(англ. –содержание, содержимое) – заполнение информационного ресурса.</a:t>
            </a:r>
          </a:p>
          <a:p>
            <a:pPr indent="0" algn="ctr">
              <a:buNone/>
            </a:pPr>
            <a:endParaRPr lang="ru-RU" sz="36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0" algn="ctr">
              <a:buNone/>
            </a:pPr>
            <a:r>
              <a:rPr lang="ru-RU" sz="3600" b="1" dirty="0" smtClean="0"/>
              <a:t>Киберпространство – виртуальное пространство, в котором циркулируют электронные данные всех компьютеров мира.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850" y="2571744"/>
            <a:ext cx="8820150" cy="3665542"/>
          </a:xfrm>
        </p:spPr>
        <p:txBody>
          <a:bodyPr/>
          <a:lstStyle/>
          <a:p>
            <a:pPr indent="0" algn="ctr">
              <a:buNone/>
            </a:pPr>
            <a:r>
              <a:rPr lang="ru-RU" sz="3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Решение проблем безопасности детей в киберпространстве 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носит</a:t>
            </a:r>
          </a:p>
          <a:p>
            <a:pPr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международный, межведомственный, межнациональный и межконфессиональный характер. 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2" cstate="print"/>
          <a:srcRect l="14111" t="23633" r="11181" b="7031"/>
          <a:stretch>
            <a:fillRect/>
          </a:stretch>
        </p:blipFill>
        <p:spPr bwMode="auto">
          <a:xfrm rot="386081">
            <a:off x="6120281" y="3268106"/>
            <a:ext cx="2722590" cy="2603518"/>
          </a:xfrm>
          <a:prstGeom prst="rect">
            <a:avLst/>
          </a:prstGeom>
          <a:ln w="28575">
            <a:solidFill>
              <a:schemeClr val="bg2">
                <a:lumMod val="85000"/>
                <a:lumOff val="1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28585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1500166" y="428604"/>
            <a:ext cx="6786610" cy="2571768"/>
          </a:xfrm>
          <a:prstGeom prst="rect">
            <a:avLst/>
          </a:prstGeom>
        </p:spPr>
        <p:txBody>
          <a:bodyPr/>
          <a:lstStyle/>
          <a:p>
            <a:pPr marL="34290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ООН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инициировала создание целого ряда документов через свои агентства – ЮНЕСКО, ЮНИСЕФ, Международный Союз Электросвязи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3929066"/>
            <a:ext cx="5143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Благодаря ООН появилось пионерское руководство «Мушкетеры завоевывают Сеть», призванное прививать детям основы безопасного поведения и культуру путешествий по Сети.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8585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1428728" y="142852"/>
            <a:ext cx="7462860" cy="5165740"/>
          </a:xfrm>
          <a:prstGeom prst="rect">
            <a:avLst/>
          </a:prstGeom>
        </p:spPr>
        <p:txBody>
          <a:bodyPr/>
          <a:lstStyle/>
          <a:p>
            <a:pPr marL="34290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Международным союзом электросвязи была предоставлена в свободном доступе в конце 2010 года серия  пособий на основных языках ООН для родителей, учителей и детей по тематике «Защита ребенка в онлайновой среде».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214818"/>
            <a:ext cx="3622003" cy="249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214818"/>
            <a:ext cx="3643338" cy="250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585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285852" y="142852"/>
            <a:ext cx="7858148" cy="12858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Россия, начиная с 1999 года,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провела по этой проблеме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нижеперечисленные мероприятия:</a:t>
            </a:r>
            <a:endParaRPr kumimoji="0" lang="ru-RU" sz="24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142976" y="1428736"/>
            <a:ext cx="8215338" cy="5022864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Круглый стол «Безопасность детей в Интернете» (Москва, 2005 г.);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Международную конференцию «Право и Интернет» (Москва, 1999-2010 гг.);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V </a:t>
            </a:r>
            <a:r>
              <a:rPr kumimoji="0" lang="ru-RU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Оптинский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форум «Наследие России и духовный выбор российской интеллигенции» (Москва – Калуга – </a:t>
            </a:r>
            <a:r>
              <a:rPr kumimoji="0" lang="ru-RU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Оптина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пустынь, 2005-2010 гг.);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VI Евразийский форум «</a:t>
            </a:r>
            <a:r>
              <a:rPr kumimoji="0" lang="ru-RU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Инфофорум-Евразия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» (Москва, 2010 г.);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XIII Всероссийскую объединенную конференцию «Интернет и современное общество» (IMS 2010) и её секционное заседание «Чистый Интернет и проблема безопасности детей в информационном обществе» (Санкт-Петербург, 2010 г.);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Заседание по организации постоянного Оргкомитета Форума безопасного Интернета в России (Москва, 2010 г.);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Всероссийский  Форум  «Защита детей. Модернизация государственной     семейной политики – 2010-2020 гг.» и Круглый стол «Безопасное пространство для детей (образование, культура, коммуникация)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8585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85852" y="285728"/>
            <a:ext cx="75724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Принятие в России Федерального закона «О защите детей от информации, причиняющей вред их здоровью и развитию»  </a:t>
            </a:r>
            <a:r>
              <a:rPr lang="ru-RU" sz="2000" b="1" dirty="0" smtClean="0"/>
              <a:t>является основополагающим событием для решения проблем  </a:t>
            </a:r>
            <a:r>
              <a:rPr lang="ru-RU" sz="2000" b="1" dirty="0"/>
              <a:t>обеспечения </a:t>
            </a:r>
            <a:r>
              <a:rPr lang="ru-RU" sz="2000" b="1" dirty="0" smtClean="0"/>
              <a:t>безопасности детей в </a:t>
            </a:r>
            <a:r>
              <a:rPr lang="ru-RU" sz="2000" b="1" dirty="0"/>
              <a:t>киберпространстве</a:t>
            </a:r>
            <a:r>
              <a:rPr lang="ru-RU" sz="2000" b="1" dirty="0" smtClean="0"/>
              <a:t>.</a:t>
            </a:r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r>
              <a:rPr lang="ru-RU" sz="2000" b="1" dirty="0" smtClean="0"/>
              <a:t>Федеральный </a:t>
            </a:r>
            <a:r>
              <a:rPr lang="ru-RU" sz="2000" b="1" dirty="0"/>
              <a:t>закон от 29 декабря 2010 г. № </a:t>
            </a:r>
            <a:r>
              <a:rPr lang="ru-RU" sz="2000" b="1" dirty="0" smtClean="0"/>
              <a:t>436-ФЗ</a:t>
            </a:r>
          </a:p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3200" b="1" dirty="0" smtClean="0"/>
              <a:t>«</a:t>
            </a:r>
            <a:r>
              <a:rPr lang="ru-RU" sz="3200" b="1" dirty="0"/>
              <a:t>О защите детей от информации, причиняющей вред их здоровью и </a:t>
            </a:r>
            <a:r>
              <a:rPr lang="ru-RU" sz="3200" b="1" dirty="0" smtClean="0"/>
              <a:t>развитию»</a:t>
            </a:r>
          </a:p>
          <a:p>
            <a:pPr algn="ctr"/>
            <a:r>
              <a:rPr lang="ru-RU" sz="3200" b="1" dirty="0" smtClean="0"/>
              <a:t> </a:t>
            </a:r>
            <a:endParaRPr lang="ru-RU" sz="2400" b="1" dirty="0" smtClean="0"/>
          </a:p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b="1" i="1" dirty="0" smtClean="0"/>
              <a:t>Принят </a:t>
            </a:r>
            <a:r>
              <a:rPr lang="ru-RU" b="1" i="1" dirty="0"/>
              <a:t>Государственной Думой 21 декабря 2010 года</a:t>
            </a:r>
            <a:br>
              <a:rPr lang="ru-RU" b="1" i="1" dirty="0"/>
            </a:br>
            <a:r>
              <a:rPr lang="ru-RU" b="1" i="1" dirty="0"/>
              <a:t>Одобрен Советом Федерации 24 декабря 2010 </a:t>
            </a:r>
            <a:r>
              <a:rPr lang="ru-RU" b="1" i="1" dirty="0" smtClean="0"/>
              <a:t>года</a:t>
            </a:r>
          </a:p>
          <a:p>
            <a:pPr algn="ctr"/>
            <a:r>
              <a:rPr lang="ru-RU" sz="2000" b="1" i="1" dirty="0" smtClean="0"/>
              <a:t>Действует закон с </a:t>
            </a:r>
            <a:r>
              <a:rPr lang="ru-RU" sz="2000" b="1" i="1" smtClean="0"/>
              <a:t>1 сентября 2012 года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585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715304" cy="1500174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bg2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Статья 5. Виды информации, причиняющей вред здоровью и (или) развитию детей</a:t>
            </a:r>
            <a:r>
              <a:rPr lang="ru-RU" sz="2800" dirty="0">
                <a:solidFill>
                  <a:schemeClr val="bg2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>
                <a:solidFill>
                  <a:schemeClr val="bg2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endParaRPr lang="ru-RU" sz="2800" dirty="0">
              <a:solidFill>
                <a:schemeClr val="bg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1643050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Часть 2. К информации, </a:t>
            </a:r>
            <a:r>
              <a:rPr lang="ru-RU" sz="2400" b="1" u="sng" dirty="0"/>
              <a:t>запрещенной для распространения среди детей</a:t>
            </a:r>
            <a:r>
              <a:rPr lang="ru-RU" sz="2400" b="1" dirty="0"/>
              <a:t>, относится информация</a:t>
            </a:r>
            <a:r>
              <a:rPr lang="ru-RU" sz="2400" b="1" dirty="0" smtClean="0"/>
              <a:t>: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285852" y="2786058"/>
            <a:ext cx="76438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ru-RU" sz="2000" b="1" dirty="0" smtClean="0"/>
              <a:t>побуждающая </a:t>
            </a:r>
            <a:r>
              <a:rPr lang="ru-RU" sz="2000" b="1" dirty="0"/>
              <a:t>детей к совершению действий, представляющих угрозу их жизни и (или) здоровью, в том числе к причинению вреда своему здоровью, самоубийству</a:t>
            </a:r>
            <a:r>
              <a:rPr lang="ru-RU" sz="2000" b="1" dirty="0" smtClean="0"/>
              <a:t>;</a:t>
            </a:r>
          </a:p>
          <a:p>
            <a:pPr marL="457200" indent="-457200">
              <a:buAutoNum type="arabicParenR"/>
            </a:pPr>
            <a:endParaRPr lang="ru-RU" sz="2000" dirty="0"/>
          </a:p>
          <a:p>
            <a:r>
              <a:rPr lang="ru-RU" sz="2000" b="1" dirty="0"/>
              <a:t>2) способная вызвать у детей желание употребить наркотические средства, психотропные и (или) одурманивающие вещества, табачные изделия, алкогольную и спиртосодержащую продукцию, пиво и напитки, изготавливаемые на его основе, принять участие в азартных играх, заниматься проституцией, бродяжничеством или попрошайничеством</a:t>
            </a:r>
            <a:r>
              <a:rPr lang="ru-RU" sz="2000" b="1" dirty="0" smtClean="0"/>
              <a:t>;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8585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285852" y="1000108"/>
            <a:ext cx="76438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3) обосновывающая или оправдывающая допустимость насилия и (или) жестокости либо побуждающая осуществлять насильственные действия по отношению к людям или животным, за исключением случаев, предусмотренных настоящим Федеральным законом;</a:t>
            </a:r>
          </a:p>
          <a:p>
            <a:endParaRPr lang="ru-RU" sz="2000" dirty="0" smtClean="0"/>
          </a:p>
          <a:p>
            <a:r>
              <a:rPr lang="ru-RU" sz="2000" b="1" dirty="0" smtClean="0"/>
              <a:t>4) отрицающая семейные ценности и формирующая неуважение к родителям и (или) другим членам семьи;</a:t>
            </a:r>
          </a:p>
          <a:p>
            <a:endParaRPr lang="ru-RU" sz="2000" dirty="0" smtClean="0"/>
          </a:p>
          <a:p>
            <a:r>
              <a:rPr lang="ru-RU" sz="2000" b="1" dirty="0" smtClean="0"/>
              <a:t>5) оправдывающая противоправное поведение;</a:t>
            </a:r>
          </a:p>
          <a:p>
            <a:endParaRPr lang="ru-RU" sz="2000" dirty="0" smtClean="0"/>
          </a:p>
          <a:p>
            <a:r>
              <a:rPr lang="ru-RU" sz="2000" b="1" dirty="0" smtClean="0"/>
              <a:t>6) содержащая нецензурную брань;</a:t>
            </a:r>
          </a:p>
          <a:p>
            <a:endParaRPr lang="ru-RU" sz="2000" dirty="0" smtClean="0"/>
          </a:p>
          <a:p>
            <a:r>
              <a:rPr lang="ru-RU" sz="2000" b="1" dirty="0" smtClean="0"/>
              <a:t>7) содержащая информацию порнографического характера.</a:t>
            </a: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">
  <a:themeElements>
    <a:clrScheme name="template 1">
      <a:dk1>
        <a:srgbClr val="4D4D4D"/>
      </a:dk1>
      <a:lt1>
        <a:srgbClr val="FFFFFF"/>
      </a:lt1>
      <a:dk2>
        <a:srgbClr val="4D4D4D"/>
      </a:dk2>
      <a:lt2>
        <a:srgbClr val="000000"/>
      </a:lt2>
      <a:accent1>
        <a:srgbClr val="0066CC"/>
      </a:accent1>
      <a:accent2>
        <a:srgbClr val="3399FF"/>
      </a:accent2>
      <a:accent3>
        <a:srgbClr val="FFFFFF"/>
      </a:accent3>
      <a:accent4>
        <a:srgbClr val="404040"/>
      </a:accent4>
      <a:accent5>
        <a:srgbClr val="AAB8E2"/>
      </a:accent5>
      <a:accent6>
        <a:srgbClr val="2D8AE7"/>
      </a:accent6>
      <a:hlink>
        <a:srgbClr val="33CCFF"/>
      </a:hlink>
      <a:folHlink>
        <a:srgbClr val="CCECFF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404040"/>
        </a:accent4>
        <a:accent5>
          <a:srgbClr val="AAB8E2"/>
        </a:accent5>
        <a:accent6>
          <a:srgbClr val="2D8AE7"/>
        </a:accent6>
        <a:hlink>
          <a:srgbClr val="33CC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3366CC"/>
        </a:accent1>
        <a:accent2>
          <a:srgbClr val="3399FF"/>
        </a:accent2>
        <a:accent3>
          <a:srgbClr val="FFFFFF"/>
        </a:accent3>
        <a:accent4>
          <a:srgbClr val="404040"/>
        </a:accent4>
        <a:accent5>
          <a:srgbClr val="ADB8E2"/>
        </a:accent5>
        <a:accent6>
          <a:srgbClr val="2D8AE7"/>
        </a:accent6>
        <a:hlink>
          <a:srgbClr val="339933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3366CC"/>
        </a:accent1>
        <a:accent2>
          <a:srgbClr val="3399FF"/>
        </a:accent2>
        <a:accent3>
          <a:srgbClr val="FFFFFF"/>
        </a:accent3>
        <a:accent4>
          <a:srgbClr val="404040"/>
        </a:accent4>
        <a:accent5>
          <a:srgbClr val="ADB8E2"/>
        </a:accent5>
        <a:accent6>
          <a:srgbClr val="2D8AE7"/>
        </a:accent6>
        <a:hlink>
          <a:srgbClr val="FF6600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003399"/>
        </a:accent1>
        <a:accent2>
          <a:srgbClr val="3399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2D8AE7"/>
        </a:accent6>
        <a:hlink>
          <a:srgbClr val="FF6600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161</TotalTime>
  <Words>856</Words>
  <Application>Microsoft Office PowerPoint</Application>
  <PresentationFormat>Экран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template</vt:lpstr>
      <vt:lpstr>Безопасность детей в киберпространстве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Статья 5. Виды информации, причиняющей вред здоровью и (или) развитию детей </vt:lpstr>
      <vt:lpstr>Презентация PowerPoint</vt:lpstr>
      <vt:lpstr>Презентация PowerPoint</vt:lpstr>
      <vt:lpstr>Глава 2. Классификация информационной продукции </vt:lpstr>
      <vt:lpstr>Последний круглый стол и Всероссийский видеомост по теме «Медиа-безопасность детей, подростков и взрослых» состоялся 2 февраля 2012 года в Санкт-Петербурге  </vt:lpstr>
      <vt:lpstr>Презентация PowerPoint</vt:lpstr>
      <vt:lpstr>Презентация PowerPoint</vt:lpstr>
      <vt:lpstr>Программы,  доступные для загрузки из Интернета:  </vt:lpstr>
    </vt:vector>
  </TitlesOfParts>
  <Company>School-463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PC-01</dc:creator>
  <cp:lastModifiedBy>Ирина</cp:lastModifiedBy>
  <cp:revision>31</cp:revision>
  <dcterms:created xsi:type="dcterms:W3CDTF">2012-03-19T11:40:51Z</dcterms:created>
  <dcterms:modified xsi:type="dcterms:W3CDTF">2017-11-28T16:58:02Z</dcterms:modified>
</cp:coreProperties>
</file>