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4"/>
  </p:notesMasterIdLst>
  <p:sldIdLst>
    <p:sldId id="306" r:id="rId2"/>
    <p:sldId id="308" r:id="rId3"/>
    <p:sldId id="276" r:id="rId4"/>
    <p:sldId id="277" r:id="rId5"/>
    <p:sldId id="307" r:id="rId6"/>
    <p:sldId id="333" r:id="rId7"/>
    <p:sldId id="309" r:id="rId8"/>
    <p:sldId id="310" r:id="rId9"/>
    <p:sldId id="311" r:id="rId10"/>
    <p:sldId id="334" r:id="rId11"/>
    <p:sldId id="312" r:id="rId12"/>
    <p:sldId id="335" r:id="rId13"/>
    <p:sldId id="314" r:id="rId14"/>
    <p:sldId id="345" r:id="rId15"/>
    <p:sldId id="349" r:id="rId16"/>
    <p:sldId id="342" r:id="rId17"/>
    <p:sldId id="347" r:id="rId18"/>
    <p:sldId id="331" r:id="rId19"/>
    <p:sldId id="315" r:id="rId20"/>
    <p:sldId id="317" r:id="rId21"/>
    <p:sldId id="318" r:id="rId22"/>
    <p:sldId id="336" r:id="rId23"/>
    <p:sldId id="346" r:id="rId24"/>
    <p:sldId id="340" r:id="rId25"/>
    <p:sldId id="341" r:id="rId26"/>
    <p:sldId id="327" r:id="rId27"/>
    <p:sldId id="350" r:id="rId28"/>
    <p:sldId id="343" r:id="rId29"/>
    <p:sldId id="344" r:id="rId30"/>
    <p:sldId id="348" r:id="rId31"/>
    <p:sldId id="281" r:id="rId32"/>
    <p:sldId id="351" r:id="rId33"/>
  </p:sldIdLst>
  <p:sldSz cx="9144000" cy="6858000" type="screen4x3"/>
  <p:notesSz cx="6797675" cy="992822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7" autoAdjust="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976" y="-10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1DDF0-229A-471B-ACA5-6CC3BAE4D7D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5162F-5966-4524-AAD3-1892E334A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67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62F-5966-4524-AAD3-1892E334A07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2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jpeg"/><Relationship Id="rId7" Type="http://schemas.openxmlformats.org/officeDocument/2006/relationships/image" Target="../media/image123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Relationship Id="rId9" Type="http://schemas.openxmlformats.org/officeDocument/2006/relationships/image" Target="../media/image1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5A5A4C-2124-DB2A-4FEF-303A215D60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08143"/>
            <a:ext cx="3429000" cy="3089909"/>
          </a:xfrm>
          <a:prstGeom prst="rect">
            <a:avLst/>
          </a:prstGeom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id="{9F212B6D-F1AF-13E5-008E-2EA3AAAD3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146638"/>
            <a:ext cx="8839200" cy="4558962"/>
          </a:xfrm>
        </p:spPr>
        <p:txBody>
          <a:bodyPr/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«Направления работы ДОУ по формированию у детей дошкольного возраста культуры здоровья, повышение мотивации к его сохранению через различные виды деятельности в соответствие с обновленным ФГОС ДО и ФОП ДО».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(семинар для педагогов Азовского района)</a:t>
            </a: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старший воспитатель высшей категории</a:t>
            </a: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Завгородняя Е.А.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F7F4E24-61E6-474B-F85A-7B85D0E9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872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третьей категории №16 «Аленка» село Круглое Азовского района.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Адрес:346772,Ростовская область, Азовский район, с. Круглое, ул. Мира,77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Тел.: 8(86342) 91-1-60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 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allennka16@mail.ru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сайт: alenka-16.ru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7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182DAA8-ABB8-82C5-716D-1D3550E6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 -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16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кратковременные физические упражнения, проводимые на статических занятиях  с целью предупреждения утомления, восстановления умственной работоспособности 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79185\Downloads\IMG_20230323_093617.jpg">
            <a:extLst>
              <a:ext uri="{FF2B5EF4-FFF2-40B4-BE49-F238E27FC236}">
                <a16:creationId xmlns:a16="http://schemas.microsoft.com/office/drawing/2014/main" id="{1C306E5F-EB27-81EF-77FB-BF4AA1B757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2810" y="4116355"/>
            <a:ext cx="1938251" cy="257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A5D3CD-6132-DA93-5483-C5ECD0F4AF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352" y="1915986"/>
            <a:ext cx="2754605" cy="20659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CE888A-0E5B-A8BC-0D4D-FF4A166C23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3965" y="2920913"/>
            <a:ext cx="2794000" cy="2095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0393D0-0CA3-71A2-B5A8-53638BB818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78" y="3098346"/>
            <a:ext cx="2710544" cy="203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63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E475B21-B66E-52EA-D327-138AE104F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14478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и эстафеты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часть физкультурного занятия, на прогулке, в групповой комнате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57CB4-71A2-9125-33AC-DC5172B705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1" y="1704392"/>
            <a:ext cx="2837446" cy="213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CDAE6F-10F6-9550-E419-C8004E7856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742067"/>
            <a:ext cx="2743199" cy="20573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696A37-FBE1-3E00-434B-7E791D0413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922" y="4253658"/>
            <a:ext cx="3016379" cy="22622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C5BE44-F996-A215-99D5-9B5B89DC6E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962400"/>
            <a:ext cx="2133600" cy="28448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E5A0CCB-2065-570D-ADCA-CCD41CD348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445" y="4253658"/>
            <a:ext cx="3016379" cy="22622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5E1BFFB-B6C3-8DC1-4A53-15054CDEBC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1746732"/>
            <a:ext cx="2598701" cy="213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78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3AABEC-7931-7E5F-15AB-2B82E34D3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65" y="1858735"/>
            <a:ext cx="2895599" cy="21717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DE0E3FC-CF28-097A-F0E9-1979D244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Ритмическая гимнастика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комплексы гимнастических упражнений, различные по своему характеру, выполняемые под ритмическую музыку преимущественно поточным способом и оформленные танцевальными движениями.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0A3C68-716C-1277-B3D7-6188D4CE62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4337142"/>
            <a:ext cx="2994960" cy="22462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E082B3-C3A4-B76B-6E95-026A4397C2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204" y="1698171"/>
            <a:ext cx="2895600" cy="21717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1CE60D-A535-32DC-46D8-51637E8DCC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11" y="4489071"/>
            <a:ext cx="2895599" cy="21717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8E7B87-831D-2347-5742-7CA3A33927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94" y="2775042"/>
            <a:ext cx="23431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36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6EDD95E-208F-C742-E332-857DFAED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досуги и физкультурные праздники –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являются активной формой отдыха дошкольников и их совместным времяпровождением с родителями. Проводятся во второй половине дня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79185\Downloads\IMG_20230727_093318.jpg">
            <a:extLst>
              <a:ext uri="{FF2B5EF4-FFF2-40B4-BE49-F238E27FC236}">
                <a16:creationId xmlns:a16="http://schemas.microsoft.com/office/drawing/2014/main" id="{BEEE60C0-CB5C-7C56-EAF2-D7BF94700D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12973"/>
            <a:ext cx="2161309" cy="286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D399B0-126F-DB4F-9C08-3CDB23CAE4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21" y="4486252"/>
            <a:ext cx="2796147" cy="20971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3891C6-B6A4-5044-FD2E-CA7EAAD217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624" y="4544373"/>
            <a:ext cx="2719949" cy="20399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D5DD85-892E-024A-33ED-ADBB5D06BF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645" y="4514826"/>
            <a:ext cx="2796148" cy="20399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64C8BC-8DC9-74E8-8D24-B59C12FCD8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258" y="2085113"/>
            <a:ext cx="3491484" cy="19860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E8261E-A466-A9B3-6978-2E3840CE0F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943" y="1440965"/>
            <a:ext cx="2161309" cy="288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28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C6A93B-C462-7049-88E7-F3D84927F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731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дошкольнику возможность сохранения психического и физического здоровья, формирует у него необходимые знания, умения, навыки по здоровому образу жизни.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1EFDEF-D29B-708B-44C4-68D970C4AD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1" y="1752600"/>
            <a:ext cx="2792158" cy="2094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4E99E8-F0F3-2EA4-E901-BF94C7AD5C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215" y="1752600"/>
            <a:ext cx="2849578" cy="21371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7F8FCF-E7E6-0F07-3B68-DE9C5CAF8F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48560" y="1752600"/>
            <a:ext cx="2821408" cy="21160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5F56B1-6498-B139-4D52-1A66754B5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91" y="4267200"/>
            <a:ext cx="2792156" cy="20941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577613-2F6D-F748-3B2F-6498FA2F7F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1365" y="4269186"/>
            <a:ext cx="2847344" cy="21371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5B2FC4-9462-FB11-D6E0-4838F480428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057" y="4267200"/>
            <a:ext cx="2783459" cy="209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7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5D64F9-1227-5700-3053-A7734E500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92544"/>
            <a:ext cx="3057376" cy="22982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8125B1-61B7-9F1B-71B7-E93C9F05B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87" y="353796"/>
            <a:ext cx="2301940" cy="3132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08C7CE-2FEA-CD58-F5C8-70D17ECC6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471" y="292544"/>
            <a:ext cx="2352342" cy="31364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8B138-4A8A-BC1B-7812-79C55A8354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098" y="3657605"/>
            <a:ext cx="2421518" cy="3132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1C3FFD-F8D6-5800-226A-19B25CFA7E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471" y="3657604"/>
            <a:ext cx="2496750" cy="29906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5D5D7EB-48A8-681F-45C9-EDCE4D24BD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399" y="2819400"/>
            <a:ext cx="2424157" cy="18237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89474D1-040D-F31F-9173-D21268DCD43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977" y="4800600"/>
            <a:ext cx="2447579" cy="184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1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AE38017-2FBE-4B89-1E6B-FE2EE7751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334000"/>
          </a:xfrm>
        </p:spPr>
        <p:txBody>
          <a:bodyPr/>
          <a:lstStyle/>
          <a:p>
            <a:pPr marL="109728" indent="0" algn="just">
              <a:buNone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НОД,  беседы. ЧХЛ,  ОБЖ, КГН, (познавательная, продуктивная, музыкальная, социально –коммуникативная деятельность) </a:t>
            </a:r>
          </a:p>
          <a:p>
            <a:pPr algn="just"/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7708E9D-C164-2CBC-069A-B662FB1CE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83820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Здоровьесберегающая образовательная деятельность</a:t>
            </a:r>
            <a:b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26A298-B327-341F-0EA2-E71567E1F7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61" y="4306078"/>
            <a:ext cx="2438400" cy="2438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1F2411-4162-4498-141A-3037856D79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4221802"/>
            <a:ext cx="1904999" cy="25399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61E437-8DD8-A72D-6ED1-F5BCC0DF34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71" y="1673826"/>
            <a:ext cx="2279780" cy="25156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F68861-C9FA-BC4A-9A7C-36F4D44E1A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09506" y="1818480"/>
            <a:ext cx="3102947" cy="23272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BD70B5-3727-4AEF-3137-7DF9FEF380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092" y="1811229"/>
            <a:ext cx="3102947" cy="23344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9D097E-3B91-AFB1-0665-E6478BE29F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716" y="4321523"/>
            <a:ext cx="3210013" cy="24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91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7E45D6-7C63-B2F3-C067-2B005AA6AF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3405673"/>
            <a:ext cx="2343150" cy="3124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B3E4CF-E38C-6125-2D91-CAAAC88DB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231" y="609600"/>
            <a:ext cx="2676376" cy="20057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DF29A7-EC83-BA20-8501-5115B6EE86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3405673"/>
            <a:ext cx="2286000" cy="304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0E7181-62EE-2ECB-4C3D-70B9B01DF6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71" y="457200"/>
            <a:ext cx="2877544" cy="21581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F14013-8885-8455-D7D2-005109225A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68" y="3429000"/>
            <a:ext cx="2343150" cy="31242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AD9309-E8BD-BAAF-4F49-531B00300D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899" y="748930"/>
            <a:ext cx="2877545" cy="18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04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145834-6067-AF79-41EE-38A227DD9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34" y="1447800"/>
            <a:ext cx="8788400" cy="5248275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F9D6BD4-D6BA-035C-14D0-755D71480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9208"/>
            <a:ext cx="8229600" cy="10923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i="0" dirty="0">
                <a:solidFill>
                  <a:srgbClr val="333333"/>
                </a:solidFill>
                <a:effectLst/>
                <a:latin typeface="YS Text"/>
              </a:rPr>
              <a:t> </a:t>
            </a:r>
            <a:r>
              <a:rPr lang="ru-RU" sz="180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педагогического процесса в рамках конкретной темы, обладающей социально значимым результатом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180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здоровья сбережения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04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2AF8CE1-CA14-849C-9CAB-39D209D3A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5754"/>
            <a:ext cx="8915400" cy="212404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Профилактическая, коррекционная и закаливающая деятельность</a:t>
            </a:r>
            <a:b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</a:t>
            </a:r>
            <a:b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и самомассаж -</a:t>
            </a:r>
            <a:br>
              <a:rPr lang="ru-RU" sz="2700" dirty="0"/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массирование отдельных мышечных групп или всего тела собственными руками, без самостоятельно или при  помощи другого лица.</a:t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</a:b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C7201B-6631-DD89-7447-F9D4401E7E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" y="2209800"/>
            <a:ext cx="2653639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3DAF08-C8E6-45C6-15DC-0DB7AA9F6E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3461657"/>
            <a:ext cx="2342399" cy="3124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F63A6D-E0FF-9641-1717-7BE5E2C440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955" y="3382608"/>
            <a:ext cx="2342399" cy="31231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938A38-BF77-E78F-18A8-F36621FAFF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601158"/>
            <a:ext cx="2667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9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6FBC6D09-A0CA-3366-F358-90E821A03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64509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marL="0" indent="0" algn="just">
              <a:buSzPts val="1000"/>
              <a:buNone/>
              <a:tabLst>
                <a:tab pos="457200" algn="l"/>
              </a:tabLst>
            </a:pPr>
            <a:r>
              <a:rPr lang="ru-RU" sz="1800" kern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Познакомить участников семинара с опытом работы по применению здоровьесберегающих технологий в нашем ДОУ, и последующее применение его  практической деятельности педагогов.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800" kern="0" dirty="0">
                <a:solidFill>
                  <a:srgbClr val="61616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Содействовать становлению культуры здоровья педагогов ДОУ.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52B09A8-B221-4D62-7339-AB250B9DB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семинара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профессиональной компетенции педагогов в области формирования культуры здоровья дошкольников, создания условий для её реализации и возможностях их применения в работе с детьми.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4343FF-F068-70B9-F661-B72B57E236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0760" y="4109889"/>
            <a:ext cx="3722480" cy="24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75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32A4CCE-2D20-D9D5-B426-5C077EFAF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70656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глаз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упражнений для снятия усталости глаз, профилактики близорукости и улучшения зрения.</a:t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по 3-5 мин. в любое свободное время и на занятиях при работе с ИКТ; в зависимости от интенсивности зрительной нагрузки с младшего возраста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79185\Downloads\IMG_20230707_113107.jpg">
            <a:extLst>
              <a:ext uri="{FF2B5EF4-FFF2-40B4-BE49-F238E27FC236}">
                <a16:creationId xmlns:a16="http://schemas.microsoft.com/office/drawing/2014/main" id="{460E5626-FE50-7433-91B2-BF89A79635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1" y="1905000"/>
            <a:ext cx="3276600" cy="246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5F4DD9-0D17-0EB6-D0D6-41E43094B6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514600"/>
            <a:ext cx="2419350" cy="32258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CFA8CE-3A1D-457C-7B7B-A355C350B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4419600"/>
            <a:ext cx="2975106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87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74BCCBF-BAAF-C918-B320-B66623B9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  <a:b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это система дыхательных упражнений, направленная главным образом на профилактику и лечение заболеваний связанных с органами дыхания.	</a:t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Проводится в различных формах физкультурно-оздоровительной работы.</a:t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</a:b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 descr="C:\Users\79185\Downloads\IMG_20230706_155816.jpg">
            <a:extLst>
              <a:ext uri="{FF2B5EF4-FFF2-40B4-BE49-F238E27FC236}">
                <a16:creationId xmlns:a16="http://schemas.microsoft.com/office/drawing/2014/main" id="{1B49ABDE-1FFF-6294-843A-F3E7B2735E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9841" y="4467579"/>
            <a:ext cx="2806959" cy="211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4FDB5F-A536-590E-A7D0-E90E7469C0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199" y="1544432"/>
            <a:ext cx="1894369" cy="25266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E62EF5-E018-FBE4-BDB7-A9B3E26C02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51" y="4495800"/>
            <a:ext cx="2163147" cy="21631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025750-9C03-2437-72FD-B6FD652331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1544431"/>
            <a:ext cx="1932178" cy="25762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69A773-CEE0-C215-65F6-B4E4437039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00" y="4229477"/>
            <a:ext cx="1894319" cy="25257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153CC7-BFDC-1012-D7EB-DD5CBAC4BE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222" y="1544431"/>
            <a:ext cx="1932178" cy="257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00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D909137-2662-2E61-6A45-5B68E519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</a:rPr>
              <a:t>Релаксация	</a:t>
            </a:r>
            <a:br>
              <a:rPr lang="ru-RU" sz="31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</a:rPr>
              <a:t>упражнения на снятие эмоционального напряжения, приводящие к глубокому мышечному расслаблению. В любом подходящем помещении. В зависимости от состояния детей и целей.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Можно использовать спокойную классическую музыку (Чайковский, Рахманинов), звуки природы.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5" descr="C:\Users\79185\Desktop\фото22-23\IMG_20230209_100056.jpg">
            <a:extLst>
              <a:ext uri="{FF2B5EF4-FFF2-40B4-BE49-F238E27FC236}">
                <a16:creationId xmlns:a16="http://schemas.microsoft.com/office/drawing/2014/main" id="{C6A72B67-A364-B320-2993-EF80FCE35D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5454" y="4239753"/>
            <a:ext cx="3126146" cy="219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389D26-37E7-CB36-46A8-52AF7BEF57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4242" y="3936089"/>
            <a:ext cx="2249406" cy="29992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455102-E3D2-008E-58AB-360C3A6918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686" y="1666581"/>
            <a:ext cx="1968323" cy="262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8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942B5A6-BB7C-12F5-2C28-D6270E22C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83291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Технология музыкального воздействия                  </a:t>
            </a:r>
            <a:endParaRPr lang="ru-RU" sz="1600" b="1" dirty="0">
              <a:latin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</a:rPr>
              <a:t>используется в качестве вспомогательного </a:t>
            </a:r>
          </a:p>
          <a:p>
            <a:pPr marL="109728" indent="0" algn="just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</a:rPr>
              <a:t>средства как часть других технологий  </a:t>
            </a:r>
          </a:p>
          <a:p>
            <a:pPr marL="109728" indent="0" algn="just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</a:rPr>
              <a:t>для снятия напряжения, </a:t>
            </a:r>
          </a:p>
          <a:p>
            <a:pPr marL="109728" indent="0" algn="just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</a:rPr>
              <a:t>повышения эмоционального настроя.</a:t>
            </a:r>
            <a:endParaRPr lang="ru-RU" sz="12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8D17514-ACE8-B17F-EC6E-7F54C2FA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219200"/>
          </a:xfrm>
        </p:spPr>
        <p:txBody>
          <a:bodyPr>
            <a:noAutofit/>
          </a:bodyPr>
          <a:lstStyle/>
          <a:p>
            <a:pPr algn="ctr"/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</a:rPr>
              <a:t>Коррекцион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</a:rPr>
              <a:t>н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</a:rPr>
              <a:t>ая 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направлена на  обеспечение  психического и социального здоровья ребенка-дошкольника, обеспечение эмоциональной комфортности и позитивного психологического самочувствия ребенка в процессе общения его со сверстниками и взрослыми в детском саду и семье.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6DE356D-04E6-F161-E0D3-9407B33A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027" y="2920482"/>
            <a:ext cx="223212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A7983C-D573-E1C9-EB21-C6DD24CEBFAD}"/>
              </a:ext>
            </a:extLst>
          </p:cNvPr>
          <p:cNvSpPr txBox="1"/>
          <p:nvPr/>
        </p:nvSpPr>
        <p:spPr>
          <a:xfrm>
            <a:off x="5029200" y="1524000"/>
            <a:ext cx="350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Сказкотерапия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  -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</a:rPr>
              <a:t>Используется для психотерапевтической и развивающей работы.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1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25F834-3672-0365-B288-89532F93C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905" y="2536299"/>
            <a:ext cx="2688569" cy="20240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65B776-9E28-F03F-2457-658B519BB8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015" y="5049424"/>
            <a:ext cx="1960159" cy="14712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2E1CC1B-8826-C29D-69C8-CF989210DB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0" y="4989690"/>
            <a:ext cx="2232123" cy="16740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796DDF-9450-F41F-2E6C-8778D08165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190" y="4947970"/>
            <a:ext cx="2133600" cy="16002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A561493-E129-F6EB-7B8D-EC57369C7C8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2572066"/>
            <a:ext cx="1593203" cy="21242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253F39F-E0C9-5D48-586D-E15A742CED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05" y="5049424"/>
            <a:ext cx="2073434" cy="155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04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75587A9-3AE3-7C53-B3B8-3168043BF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sz="1200" kern="1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Воздушные ванны </a:t>
            </a:r>
            <a:endParaRPr lang="ru-RU" sz="12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1200" kern="1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Прогулка на свежем воздухе.</a:t>
            </a:r>
            <a:endParaRPr lang="ru-RU" sz="12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1200" kern="1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Хождение босиком по траве (летом) и дорожкам здоровья в помещении.</a:t>
            </a:r>
            <a:endParaRPr lang="ru-RU" sz="12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1200" kern="1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Проветривание помещений </a:t>
            </a:r>
            <a:endParaRPr lang="ru-RU" sz="12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1200" kern="1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Обширное умывание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137F081-0E85-D4A6-96FC-F4C9D5BA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гигиенических мероприятий, направленных на повышение устойчивости организма к неблагоприятным воздействиям различных метеорологических факторов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01EFB1-B49D-2BFD-058B-7BB7F9137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4784199"/>
            <a:ext cx="2731892" cy="20489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6D2133-CF24-9742-56A9-F742EEF952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659" y="3886199"/>
            <a:ext cx="2140953" cy="28546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507B77-3018-7A02-D745-B9F5094593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978" y="3886200"/>
            <a:ext cx="2140952" cy="28546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706C63-F084-4AEA-E438-15903E11FE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114" y="1481328"/>
            <a:ext cx="1876041" cy="23161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DFC3FE-0474-1613-E46A-D1F895171E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78" y="2688771"/>
            <a:ext cx="2618984" cy="19719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316A4C-B84C-BBBA-EBA6-8E88D212D8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08382" y="2278909"/>
            <a:ext cx="1975104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84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FBF7941-DB54-7A47-A74D-0749828A9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Медико-профилактическая работа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обеспечивают сохранение и приумножение здоровья детей под руководством медсестры ДОУ в соответствии с медицинскими требованиями и нормами  СанПи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79185\Downloads\IMG_20230810_101335.jpg">
            <a:extLst>
              <a:ext uri="{FF2B5EF4-FFF2-40B4-BE49-F238E27FC236}">
                <a16:creationId xmlns:a16="http://schemas.microsoft.com/office/drawing/2014/main" id="{D6438002-0A7B-02AE-B155-529EE90969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64" y="4013248"/>
            <a:ext cx="296960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3EDF8F-3D9D-AAD5-5EE6-E67818352E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835" y="3977070"/>
            <a:ext cx="2400792" cy="24584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CA734F-CCB9-A201-9D39-2844CFFE2C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99" y="1433397"/>
            <a:ext cx="3064387" cy="22982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716A67-9C10-D61F-4384-A5EB472CA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193" y="1417638"/>
            <a:ext cx="3064386" cy="23073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BCC470-7D50-ABA2-C835-0EF72B2BCA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975" y="4013248"/>
            <a:ext cx="3143250" cy="23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31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7A845DA2-6DA6-5FF2-F0E9-E5661A136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804" y="4510411"/>
            <a:ext cx="2743200" cy="20574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127A4FC-8A56-1CB4-A2FA-F317D9582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b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4A94B7C-0646-4BCD-4743-3C92ED7E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047457"/>
            <a:ext cx="2590800" cy="161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44322D-1684-5378-3025-10FF1FCC80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536" y="1934530"/>
            <a:ext cx="3009900" cy="22574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BF93E1-0931-455A-4067-47AFCA84A3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79021" y="1476858"/>
            <a:ext cx="3170376" cy="23777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8D97513-485D-B5DF-347E-7D985F749E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32" y="4626198"/>
            <a:ext cx="2712955" cy="204269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17EF663-FABD-2244-4C74-78C1295941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477" y="4603426"/>
            <a:ext cx="2743199" cy="20654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13E0B0-530B-9E92-6559-183F0875BC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522" y="3054714"/>
            <a:ext cx="2712955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58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6BB33B-C826-5363-4933-6E8AA8FDCD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710"/>
            <a:ext cx="2496476" cy="3200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097923-F6B5-9CF0-F0A8-B81C225872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2929466"/>
            <a:ext cx="1981200" cy="35221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0201F-A39A-FEC5-29B1-D36F0CB24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14177"/>
            <a:ext cx="3215917" cy="24119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6EFA7D-0AA1-39D5-579A-4511C2DF3B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942" y="3084373"/>
            <a:ext cx="2606675" cy="34755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D94DC3-30D0-738B-9556-9E709EF891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65" y="3657600"/>
            <a:ext cx="219075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69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57D7123F-C6D4-6A01-5AAC-A56B9D5F3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13" y="1166327"/>
            <a:ext cx="2909334" cy="2182001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08DDBBD-80C2-949C-3299-3287C1FDC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педагогами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C15FE9-797D-F59F-4D83-45943F8119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040" y="1195131"/>
            <a:ext cx="2909334" cy="21820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0C5A10-706E-5857-E4ED-C83B84C0FB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800" y="1194450"/>
            <a:ext cx="2909334" cy="21820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2BD680-DA41-7970-4C8C-20D0C3EA00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93" y="4089836"/>
            <a:ext cx="2837082" cy="20573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8A1F79-7E2B-D208-661F-E25F522732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815" y="4082143"/>
            <a:ext cx="2837083" cy="21278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E0BF74-0BD1-3230-C7C5-64BFAE9F3F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799" y="4082143"/>
            <a:ext cx="2855229" cy="214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63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9E565B-305A-433F-82BD-50E5BC2BD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766102"/>
            <a:ext cx="2438400" cy="18288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7F051C1-13E0-E7A8-4A4D-7A30D6CA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07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РППС ДОУ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94AA9A-8A45-FBA9-1A6F-BFE3C64251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29775"/>
            <a:ext cx="2083837" cy="19666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2F2727-56A4-3D8F-9540-24F7031273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01" y="4889598"/>
            <a:ext cx="2465628" cy="18492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369B19-4607-A26E-0335-EA28FEDB39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130" y="843002"/>
            <a:ext cx="2226620" cy="27927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ACE7E6-921E-844B-8A7F-079B428988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279" y="2862285"/>
            <a:ext cx="2445521" cy="18341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FEB0AE-8426-FD87-78CD-F0A4CB99EA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807" y="3757552"/>
            <a:ext cx="2226620" cy="29688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483276-D1D9-0565-DE4E-19AEEE66FD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062" y="4889598"/>
            <a:ext cx="2516297" cy="18928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D6BB64C-4D15-E423-2FAF-798EBE5FB76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279" y="834972"/>
            <a:ext cx="2445521" cy="183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3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r>
              <a:rPr lang="ru-RU" sz="23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Культура здоровья </a:t>
            </a:r>
            <a:r>
              <a:rPr lang="ru-RU" sz="23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определенный образ жизнедеятельности индивида, связанный с профилактикой заболеваний и укреплением состояния здоровья. </a:t>
            </a:r>
          </a:p>
          <a:p>
            <a:pPr marL="109728" indent="0" algn="just">
              <a:buNone/>
            </a:pPr>
            <a:r>
              <a:rPr lang="ru-RU" sz="23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 здоровья ребенка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общая способность и готовность личности ребенка к деятельности по охране и укреплению здоровья, основанная на знаниях и опыте, которые приобретены в процессе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обучения и воспитания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 и семье.</a:t>
            </a:r>
          </a:p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включает в себя 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осознанное отношение к здоровью и жизни человека;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знания о здоровье и умений его оберегать, поддерживать и сохранять;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компетентность, позволяющая дошкольнику самостоятельно и эффективно решать задачи ЗОЖ и безопасного поведения, задачи, связанные с оказанием элементарной медицинской, психологической самопомощи и помощи.</a:t>
            </a:r>
          </a:p>
          <a:p>
            <a:pPr algn="just"/>
            <a:endParaRPr lang="ru-RU" sz="2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</a:t>
            </a:r>
            <a:b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здоровья»?</a:t>
            </a: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495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0043D81-1205-8609-4050-749626938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культуры здоровья дошкольников реализуется с учетом региональных и социокультурных условий: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подвижным играм народов, живущих в регионе.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известными спортсменами-земляками, популярными в регионе видами спорта, спортивными традициями и достижениями родного края. Формирование знаний и навыков культуры здорового образа жизни с учетом климатических условий. Вовлечение в физкультурно-оздоровительную деятельность регионального содержания.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уважения и любви к своей малой Родине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D0DDB0F-E17E-08C8-A1D0-D6D6F63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94456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и социокультурных условий</a:t>
            </a:r>
          </a:p>
        </p:txBody>
      </p:sp>
    </p:spTree>
    <p:extLst>
      <p:ext uri="{BB962C8B-B14F-4D97-AF65-F5344CB8AC3E}">
        <p14:creationId xmlns:p14="http://schemas.microsoft.com/office/powerpoint/2010/main" val="2056989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641E6-2558-50AA-9D84-F88F91430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8305800" cy="571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   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Итоги реализации: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</a:b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- У детей отмечается  повышенный интерес к занятиям, к выполнению физических упражнений, самостоятельной игровой деятельности.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- Увеличился уровень их физической подготовленности, развитие физических качеств: (мышечной силы, ловкости, выносливости, гибкости, координационных способностей).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- Развиваются психические качества: (внимание, память, воображение, умственные способности).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- Происходит воспитание нравственных качеств, коммуникабельности.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- Уровень заболеваемости, находится в пределах  нормы.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- Родители заинтересованы в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здоровьесбережении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своих детей, охотно принимают участие в жизни ДОУ.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  Таким образом, реализация всех направлений по формированию культуры здоровья, поможет решить  самую главную задачу дошкольного образования  – сохранить, поддержать и обогатить здоровье детей</a:t>
            </a:r>
            <a:r>
              <a:rPr lang="ru-RU" sz="2025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</a:t>
            </a:r>
            <a:br>
              <a:rPr lang="ru-RU" sz="2025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endParaRPr lang="ru-RU" sz="2025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7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63"/>
    </mc:Choice>
    <mc:Fallback xmlns="">
      <p:transition spd="slow" advTm="51463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00CF83-69AF-48CE-49D3-223EF2D79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1" y="0"/>
            <a:ext cx="9220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3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6416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здоровья подрастающего поколения вызывает особую озабоченность 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и общества. Демографическая ситуация в нашей стране  складывается неблагоприятным образом. </a:t>
            </a:r>
          </a:p>
          <a:p>
            <a:pPr marL="109728" indent="0" algn="just">
              <a:buNone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Важно не только родить ребенка, но и вырастить его здоровым, заложить фундамент здоровья, потому что в будущем этот ребенок тоже станет родителем и генетически передаст своему ребенку свое здоровье. Поэтому проблема укрепления здоровья детского населения и формирования культуры здоровья не может рассматриваться в обществе в свете популярности или не популярности.       От ее решения зависит будущее нации и государства, поэтому она актуальна всегда.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9728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Проблема раннего формирования культуры здоровья актуальна, современна и достаточно сложна. Известно, что дошкольный возраст является решающим в формировании фундамента физического и психического здоровья. Важно на этом этапе сформировать у детей базу знаний и практических навыков здорового образа жизни. Поэтому перед дошкольным учреждением стоит задача правильно сконструировать содержание воспитательно-образовательного процесса по всем направлениям развития ребёнка.</a:t>
            </a:r>
          </a:p>
          <a:p>
            <a:pPr marL="109728" indent="0" algn="just">
              <a:buNone/>
            </a:pPr>
            <a:endParaRPr lang="ru-RU" sz="19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42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AB09CB-DBC6-0147-C3D3-B973324ADF5B}"/>
              </a:ext>
            </a:extLst>
          </p:cNvPr>
          <p:cNvSpPr txBox="1"/>
          <p:nvPr/>
        </p:nvSpPr>
        <p:spPr>
          <a:xfrm>
            <a:off x="228600" y="381000"/>
            <a:ext cx="86868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1600" dirty="0">
                <a:solidFill>
                  <a:srgbClr val="46464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Нормативные документы, направленные  организацию </a:t>
            </a:r>
            <a:r>
              <a:rPr lang="ru-RU" sz="1600" dirty="0">
                <a:solidFill>
                  <a:srgbClr val="46464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600" dirty="0">
                <a:solidFill>
                  <a:srgbClr val="46464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аботы по формированию культуры дошкольников  </a:t>
            </a:r>
          </a:p>
          <a:p>
            <a:pPr marL="109728" indent="0">
              <a:buNone/>
            </a:pPr>
            <a:r>
              <a:rPr lang="ru-RU" sz="1800" dirty="0">
                <a:solidFill>
                  <a:srgbClr val="46464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46464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 ДО </a:t>
            </a:r>
            <a:endParaRPr lang="ru-RU" sz="1800" dirty="0">
              <a:solidFill>
                <a:srgbClr val="46464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</a:p>
          <a:p>
            <a:pPr marL="395478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охрана и укрепления физического и психического здоровья детей, в том числе их эмоционального благополучия; </a:t>
            </a:r>
          </a:p>
          <a:p>
            <a:pPr marL="395478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algn="just"/>
            <a:endParaRPr lang="ru-RU" u="none" strike="noStrike" kern="1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u="none" strike="noStrike" kern="1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ФОП ДО </a:t>
            </a:r>
          </a:p>
          <a:p>
            <a:pPr marL="109728" indent="0"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п.22.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 (задачи и содержание)</a:t>
            </a:r>
            <a:endParaRPr lang="ru-RU" u="none" strike="noStrike" kern="100" spc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п.22.8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Решение совокупных задач воспитания в рамках образовательной области «Физическое развитие» направлено на приобщение детей к ценностям «Жизнь», «Здоровье»</a:t>
            </a:r>
            <a:endParaRPr lang="ru-RU" b="1" u="none" strike="noStrike" kern="100" spc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algn="just"/>
            <a:r>
              <a:rPr lang="ru-RU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п.29.2.2.5.  </a:t>
            </a:r>
            <a:r>
              <a:rPr lang="ru-RU" u="none" strike="noStrike" kern="1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и оздоровительное направление воспитания.</a:t>
            </a:r>
          </a:p>
          <a:p>
            <a:pPr marL="109728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 учетом специфики региональных и социокультурных условий.</a:t>
            </a:r>
            <a:endParaRPr lang="ru-RU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algn="just"/>
            <a:endParaRPr lang="ru-RU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</a:t>
            </a:r>
            <a:r>
              <a:rPr lang="ru-RU" sz="14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2.4.3648-20 </a:t>
            </a:r>
            <a:r>
              <a:rPr lang="ru-RU" sz="1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к организациям воспитания и обучения, отдыха и оздоровления детей и молодежи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l"/>
            <a:r>
              <a:rPr lang="ru-RU" sz="14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sz="14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1.2.3685-21 "Гигиенические нормативы и требования к обеспечению безопасности и (или) безвредности для человека факторов среды обитания«</a:t>
            </a:r>
          </a:p>
          <a:p>
            <a:pPr algn="l"/>
            <a:r>
              <a:rPr lang="ru-RU" sz="14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2.3/2.4.3590-20 "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эпидемиологические требования к организации общественного питания населения"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264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357E41F-2601-EE76-A9BB-D934AA0D6349}"/>
              </a:ext>
            </a:extLst>
          </p:cNvPr>
          <p:cNvSpPr/>
          <p:nvPr/>
        </p:nvSpPr>
        <p:spPr>
          <a:xfrm>
            <a:off x="3505199" y="3007566"/>
            <a:ext cx="2307771" cy="119665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 ДОУ по формированию культуры здоровья у дошкольников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4D8BBFB6-6545-DCAD-A893-6B46730DA781}"/>
              </a:ext>
            </a:extLst>
          </p:cNvPr>
          <p:cNvSpPr/>
          <p:nvPr/>
        </p:nvSpPr>
        <p:spPr>
          <a:xfrm>
            <a:off x="6405080" y="2209802"/>
            <a:ext cx="2612958" cy="312419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Профилактическая,  закаливающая, коррекционная</a:t>
            </a:r>
          </a:p>
          <a:p>
            <a:pPr lvl="0" algn="just"/>
            <a:r>
              <a:rPr lang="ru-RU" sz="1100" kern="1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Точечный массаж и самомассаж</a:t>
            </a:r>
            <a:endParaRPr lang="ru-RU" sz="11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1100" kern="1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Гимнастика для  глаз</a:t>
            </a:r>
            <a:endParaRPr lang="ru-RU" sz="11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1100" kern="1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Дыхательная гимнастика</a:t>
            </a:r>
            <a:endParaRPr lang="ru-RU" sz="11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1100" kern="1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приемов релаксации</a:t>
            </a:r>
            <a:endParaRPr lang="ru-RU" sz="11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1100" kern="1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Коррекционные технологии  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 плоскостопия</a:t>
            </a:r>
          </a:p>
          <a:p>
            <a:pPr lvl="0" algn="just"/>
            <a:r>
              <a:rPr lang="ru-RU" sz="1100" kern="1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Воздушные ванны </a:t>
            </a:r>
            <a:endParaRPr lang="ru-RU" sz="11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1100" kern="1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Прогулка на свежем воздухе.</a:t>
            </a:r>
            <a:endParaRPr lang="ru-RU" sz="11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1100" kern="1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Хождение босиком по траве (летом) и дорожкам здоровья в помещении.</a:t>
            </a:r>
            <a:endParaRPr lang="ru-RU" sz="11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1100" kern="1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Проветривание помещений </a:t>
            </a:r>
            <a:endParaRPr lang="ru-RU" sz="11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1100" kern="1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Обширное умывание</a:t>
            </a:r>
          </a:p>
          <a:p>
            <a:pPr lvl="0" algn="just"/>
            <a:r>
              <a:rPr lang="ru-RU" sz="11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Медико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–профилактическая работа</a:t>
            </a:r>
            <a:endParaRPr lang="ru-RU" sz="11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14E8BAF-8257-5961-4D79-A427A432E59D}"/>
              </a:ext>
            </a:extLst>
          </p:cNvPr>
          <p:cNvSpPr/>
          <p:nvPr/>
        </p:nvSpPr>
        <p:spPr>
          <a:xfrm>
            <a:off x="6928260" y="5533058"/>
            <a:ext cx="1934651" cy="11725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РППС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Традиционное и нетрадиционное оборудование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Наглядная информация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картотеки игр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D8EB290-4621-F915-DF78-6C0968979363}"/>
              </a:ext>
            </a:extLst>
          </p:cNvPr>
          <p:cNvSpPr/>
          <p:nvPr/>
        </p:nvSpPr>
        <p:spPr>
          <a:xfrm>
            <a:off x="376721" y="2438399"/>
            <a:ext cx="2379971" cy="289559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Здоровьесберегающая образовательная 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беседы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ЧХЛ  ОБЖ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КГН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(познавательная, продуктивная, музыкальная, социально –коммуникативная деятельность )</a:t>
            </a:r>
          </a:p>
          <a:p>
            <a:pPr algn="ctr"/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1F4B4CB-093E-0377-4BF9-5A0BAD05A5F9}"/>
              </a:ext>
            </a:extLst>
          </p:cNvPr>
          <p:cNvSpPr/>
          <p:nvPr/>
        </p:nvSpPr>
        <p:spPr>
          <a:xfrm>
            <a:off x="6781800" y="457200"/>
            <a:ext cx="2121550" cy="14478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</a:t>
            </a:r>
            <a:r>
              <a:rPr lang="ru-RU" dirty="0"/>
              <a:t>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9125F0E-BAA2-4FAF-BA9B-E9D4143BEB5D}"/>
              </a:ext>
            </a:extLst>
          </p:cNvPr>
          <p:cNvSpPr/>
          <p:nvPr/>
        </p:nvSpPr>
        <p:spPr>
          <a:xfrm>
            <a:off x="285750" y="533400"/>
            <a:ext cx="2089668" cy="152399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–ролевые игры,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игры.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мелкой моторики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0080B4C-FE6E-B017-1FEA-5E0BB33AD93E}"/>
              </a:ext>
            </a:extLst>
          </p:cNvPr>
          <p:cNvSpPr/>
          <p:nvPr/>
        </p:nvSpPr>
        <p:spPr>
          <a:xfrm>
            <a:off x="3505199" y="152400"/>
            <a:ext cx="2573695" cy="21717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</a:t>
            </a: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Физкультурная НОД.</a:t>
            </a: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гимнастика.</a:t>
            </a: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сна.</a:t>
            </a: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в группе и на улице.</a:t>
            </a: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Физкульминутки</a:t>
            </a:r>
            <a:endParaRPr lang="ru-RU" sz="11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Ритмическая гимнастика</a:t>
            </a: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досуги и физкультурные праздники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996316D-8604-04FC-81DC-8FA866CB7AD1}"/>
              </a:ext>
            </a:extLst>
          </p:cNvPr>
          <p:cNvSpPr/>
          <p:nvPr/>
        </p:nvSpPr>
        <p:spPr>
          <a:xfrm>
            <a:off x="3607006" y="5181598"/>
            <a:ext cx="2270498" cy="137315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педагогами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Педсоветы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-классы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Ритмическая  гимнастика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метод.литературы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390B9D1-6C36-1633-58F8-3C7390246F1E}"/>
              </a:ext>
            </a:extLst>
          </p:cNvPr>
          <p:cNvSpPr/>
          <p:nvPr/>
        </p:nvSpPr>
        <p:spPr>
          <a:xfrm>
            <a:off x="285750" y="5486400"/>
            <a:ext cx="2202413" cy="12192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–классы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праздники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задание</a:t>
            </a:r>
          </a:p>
          <a:p>
            <a:pPr algn="ctr"/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27AA873-878B-7E60-0984-5ABF884A71BF}"/>
              </a:ext>
            </a:extLst>
          </p:cNvPr>
          <p:cNvCxnSpPr>
            <a:cxnSpLocks/>
          </p:cNvCxnSpPr>
          <p:nvPr/>
        </p:nvCxnSpPr>
        <p:spPr>
          <a:xfrm flipH="1" flipV="1">
            <a:off x="2756706" y="1655406"/>
            <a:ext cx="824694" cy="93539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C506A6C-6624-4A3D-5F11-4ECED18AAA58}"/>
              </a:ext>
            </a:extLst>
          </p:cNvPr>
          <p:cNvCxnSpPr>
            <a:cxnSpLocks/>
          </p:cNvCxnSpPr>
          <p:nvPr/>
        </p:nvCxnSpPr>
        <p:spPr>
          <a:xfrm flipV="1">
            <a:off x="4648200" y="2438400"/>
            <a:ext cx="0" cy="233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325FAC8-C53A-9AB6-B67D-06A8631A4E27}"/>
              </a:ext>
            </a:extLst>
          </p:cNvPr>
          <p:cNvCxnSpPr>
            <a:cxnSpLocks/>
          </p:cNvCxnSpPr>
          <p:nvPr/>
        </p:nvCxnSpPr>
        <p:spPr>
          <a:xfrm flipV="1">
            <a:off x="5847574" y="1655406"/>
            <a:ext cx="819150" cy="106680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C842C650-2D0B-46CF-D41A-E60C29E2D105}"/>
              </a:ext>
            </a:extLst>
          </p:cNvPr>
          <p:cNvCxnSpPr>
            <a:cxnSpLocks/>
          </p:cNvCxnSpPr>
          <p:nvPr/>
        </p:nvCxnSpPr>
        <p:spPr>
          <a:xfrm>
            <a:off x="4674635" y="4293634"/>
            <a:ext cx="0" cy="65936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0AB19A05-865E-CDAF-3B55-67A7372D4066}"/>
              </a:ext>
            </a:extLst>
          </p:cNvPr>
          <p:cNvCxnSpPr>
            <a:cxnSpLocks/>
          </p:cNvCxnSpPr>
          <p:nvPr/>
        </p:nvCxnSpPr>
        <p:spPr>
          <a:xfrm flipH="1">
            <a:off x="2869163" y="3505200"/>
            <a:ext cx="466723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59B9E9C-B3FB-4951-AE7C-429539F63813}"/>
              </a:ext>
            </a:extLst>
          </p:cNvPr>
          <p:cNvCxnSpPr>
            <a:cxnSpLocks/>
          </p:cNvCxnSpPr>
          <p:nvPr/>
        </p:nvCxnSpPr>
        <p:spPr>
          <a:xfrm>
            <a:off x="5812970" y="3505200"/>
            <a:ext cx="457200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42EDD25D-3FC0-F084-78CF-39DD7C5AD150}"/>
              </a:ext>
            </a:extLst>
          </p:cNvPr>
          <p:cNvCxnSpPr>
            <a:cxnSpLocks/>
          </p:cNvCxnSpPr>
          <p:nvPr/>
        </p:nvCxnSpPr>
        <p:spPr>
          <a:xfrm>
            <a:off x="5670094" y="4439040"/>
            <a:ext cx="1197813" cy="137315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5C944406-BDCD-F055-1E2E-E9BEAAE3D38F}"/>
              </a:ext>
            </a:extLst>
          </p:cNvPr>
          <p:cNvCxnSpPr>
            <a:cxnSpLocks/>
          </p:cNvCxnSpPr>
          <p:nvPr/>
        </p:nvCxnSpPr>
        <p:spPr>
          <a:xfrm flipH="1">
            <a:off x="2645036" y="4413766"/>
            <a:ext cx="1294613" cy="137743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739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0C10F34-1987-E04F-0952-C14150F5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деятельность</a:t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 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sz="3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</a:rPr>
              <a:t>это ведущая форма организованного, систематического обучения детей двигательным умениям и навыкам</a:t>
            </a:r>
            <a:br>
              <a:rPr lang="ru-RU" sz="3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dirty="0">
                <a:effectLst/>
                <a:latin typeface="Times New Roman" panose="02020603050405020304" pitchFamily="18" charset="0"/>
                <a:ea typeface="Lucida Sans Unicode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5" name="Picture 2" descr="C:\Users\79185\Downloads\IMG_20230810_094412_1.jpg">
            <a:extLst>
              <a:ext uri="{FF2B5EF4-FFF2-40B4-BE49-F238E27FC236}">
                <a16:creationId xmlns:a16="http://schemas.microsoft.com/office/drawing/2014/main" id="{51B54F5B-CDEF-CB4B-B341-D8A523A47B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941353"/>
            <a:ext cx="2793076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F1621B7-FA41-8726-B577-8A26755964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385627"/>
            <a:ext cx="2793076" cy="228161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C972544-BF62-F3E7-D575-44DA50C021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325" y="3505200"/>
            <a:ext cx="2419350" cy="32258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897270-29E2-4283-6845-9F6369064B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400" y="4399241"/>
            <a:ext cx="3024000" cy="226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714EE1-7168-6D48-233B-B5C1E22E79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1776473"/>
            <a:ext cx="302400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5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A81F784-5E56-B938-2370-D8B7C70B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</a:rPr>
              <a:t>это комплекс упражнений, который настраивает, заряжает весь организм ребенка положительной энергией и бодростью на весь предстоящий день в целом.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</a:rPr>
            </a:b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79185\Downloads\IMG_20230601_082925.jpg">
            <a:extLst>
              <a:ext uri="{FF2B5EF4-FFF2-40B4-BE49-F238E27FC236}">
                <a16:creationId xmlns:a16="http://schemas.microsoft.com/office/drawing/2014/main" id="{0BF59603-78AD-EFDB-553B-30BDA98480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450" y="1895461"/>
            <a:ext cx="3212869" cy="2427316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9C8DCE-08B3-334F-DA3F-E65A791D02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22" y="4468892"/>
            <a:ext cx="4977009" cy="22707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1A89C5-25E9-06CF-1DDF-218A4BB528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295" y="1094162"/>
            <a:ext cx="2409173" cy="32122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710709-E02C-AE8C-811D-F5E5C18461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4458414"/>
            <a:ext cx="3048000" cy="22812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54BD07-4FD5-748C-7790-269FAA08BA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47877" y="2284851"/>
            <a:ext cx="2684860" cy="202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7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89F93B4-AA07-3428-75A0-830BF0BE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сна –</a:t>
            </a:r>
            <a:br>
              <a:rPr lang="ru-RU" sz="3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</a:rPr>
              <a:t>это комплекс мероприятий (упражнений), облегчающих переход от сна к бодрствованию. Ежедневно после дневного сна, 2-5 мин. </a:t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77CB08A-7C76-3CFE-FD89-ABCB5BF7D3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38"/>
          <a:stretch>
            <a:fillRect/>
          </a:stretch>
        </p:blipFill>
        <p:spPr bwMode="auto">
          <a:xfrm>
            <a:off x="381000" y="1417638"/>
            <a:ext cx="2192051" cy="237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C215A6-AE86-0196-1CA2-DC1ACFD659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4063094"/>
            <a:ext cx="3341424" cy="25060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DAA532-0B84-323D-9977-194F759A9D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802" y="1540961"/>
            <a:ext cx="3003858" cy="22528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E716F7-0401-FFA5-4ED9-787DB1B335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4111506"/>
            <a:ext cx="3341424" cy="25060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B2FC5B-91E1-3EF4-C1C9-8E9FC56F362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290609"/>
            <a:ext cx="2358770" cy="235877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A08DBDA-1F6D-8DE7-4F56-F1ADE99D5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38"/>
          <a:stretch>
            <a:fillRect/>
          </a:stretch>
        </p:blipFill>
        <p:spPr bwMode="auto">
          <a:xfrm>
            <a:off x="381000" y="1381425"/>
            <a:ext cx="2192051" cy="237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718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2024</TotalTime>
  <Words>1532</Words>
  <Application>Microsoft Office PowerPoint</Application>
  <PresentationFormat>Экран (4:3)</PresentationFormat>
  <Paragraphs>130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YS Text</vt:lpstr>
      <vt:lpstr>Открытая</vt:lpstr>
      <vt:lpstr> Муниципальное бюджетное дошкольное образовательное учреждение детский сад третьей категории №16 «Аленка» село Круглое Азовского района. Адрес:346772,Ростовская область, Азовский район, с. Круглое, ул. Мира,77  Тел.: 8(86342) 91-1-60                  Адрес электронной почты                     e-mail: allennka16@mail.ru                    сайт: alenka-16.ru </vt:lpstr>
      <vt:lpstr>Цель семинара:  Повышение профессиональной компетенции педагогов в области формирования культуры здоровья дошкольников, создания условий для её реализации и возможностях их применения в работе с детьми.  </vt:lpstr>
      <vt:lpstr>Что же такое  «культура здоровья»?  </vt:lpstr>
      <vt:lpstr>Актуальность </vt:lpstr>
      <vt:lpstr>Презентация PowerPoint</vt:lpstr>
      <vt:lpstr>Презентация PowerPoint</vt:lpstr>
      <vt:lpstr>  Двигательная деятельность Физкультурные занятия –  это ведущая форма организованного, систематического обучения детей двигательным умениям и навыкам  </vt:lpstr>
      <vt:lpstr>  Утренняя гимнастика это комплекс упражнений, который настраивает, заряжает весь организм ребенка положительной энергией и бодростью на весь предстоящий день в целом.   </vt:lpstr>
      <vt:lpstr>Гимнастика после сна – это комплекс мероприятий (упражнений), облегчающих переход от сна к бодрствованию. Ежедневно после дневного сна, 2-5 мин.  </vt:lpstr>
      <vt:lpstr>Физкультминутки -  кратковременные физические упражнения, проводимые на статических занятиях  с целью предупреждения утомления, восстановления умственной работоспособности </vt:lpstr>
      <vt:lpstr>Подвижные игры и эстафеты как часть физкультурного занятия, на прогулке, в групповой комнате </vt:lpstr>
      <vt:lpstr>Ритмическая гимнастика  - это комплексы гимнастических упражнений, различные по своему характеру, выполняемые под ритмическую музыку преимущественно поточным способом и оформленные танцевальными движениями.</vt:lpstr>
      <vt:lpstr>Спортивные досуги и физкультурные праздники –  являются активной формой отдыха дошкольников и их совместным времяпровождением с родителями. Проводятся во второй половине дня</vt:lpstr>
      <vt:lpstr>Игровая деятельность  обеспечивает дошкольнику возможность сохранения психического и физического здоровья, формирует у него необходимые знания, умения, навыки по здоровому образу жизни.</vt:lpstr>
      <vt:lpstr>Презентация PowerPoint</vt:lpstr>
      <vt:lpstr> Здоровьесберегающая образовательная деятельность </vt:lpstr>
      <vt:lpstr>Презентация PowerPoint</vt:lpstr>
      <vt:lpstr>Проектная деятельность  организация педагогического процесса в рамках конкретной темы, обладающей социально значимым результатом в области здоровья сбережения</vt:lpstr>
      <vt:lpstr> Профилактическая, коррекционная и закаливающая деятельность Профилактическая массаж и самомассаж - массирование отдельных мышечных групп или всего тела собственными руками, без самостоятельно или при  помощи другого лица. </vt:lpstr>
      <vt:lpstr> Гимнастика глаз  это комплекс упражнений для снятия усталости глаз, профилактики близорукости и улучшения зрения. Ежедневно по 3-5 мин. в любое свободное время и на занятиях при работе с ИКТ; в зависимости от интенсивности зрительной нагрузки с младшего возраста </vt:lpstr>
      <vt:lpstr>Дыхательная гимнастика это система дыхательных упражнений, направленная главным образом на профилактику и лечение заболеваний связанных с органами дыхания.  Проводится в различных формах физкультурно-оздоровительной работы. </vt:lpstr>
      <vt:lpstr>Релаксация  - упражнения на снятие эмоционального напряжения, приводящие к глубокому мышечному расслаблению. В любом подходящем помещении. В зависимости от состояния детей и целей. Можно использовать спокойную классическую музыку (Чайковский, Рахманинов), звуки природы. </vt:lpstr>
      <vt:lpstr> Коррекционная  направлена на  обеспечение  психического и социального здоровья ребенка-дошкольника, обеспечение эмоциональной комфортности и позитивного психологического самочувствия ребенка в процессе общения его со сверстниками и взрослыми в детском саду и семье.  </vt:lpstr>
      <vt:lpstr>Закаливание  - система гигиенических мероприятий, направленных на повышение устойчивости организма к неблагоприятным воздействиям различных метеорологических факторов</vt:lpstr>
      <vt:lpstr>Медико-профилактическая работа  обеспечивают сохранение и приумножение здоровья детей под руководством медсестры ДОУ в соответствии с медицинскими требованиями и нормами  СанПиН </vt:lpstr>
      <vt:lpstr>Работа с родителями </vt:lpstr>
      <vt:lpstr>Презентация PowerPoint</vt:lpstr>
      <vt:lpstr>Работа с педагогами</vt:lpstr>
      <vt:lpstr>РППС ДОУ</vt:lpstr>
      <vt:lpstr>Специфика  региональных и социокультурных условий</vt:lpstr>
      <vt:lpstr>        Итоги реализации:  - У детей отмечается  повышенный интерес к занятиям, к выполнению физических упражнений, самостоятельной игровой деятельности. - Увеличился уровень их физической подготовленности, развитие физических качеств: (мышечной силы, ловкости, выносливости, гибкости, координационных способностей). - Развиваются психические качества: (внимание, память, воображение, умственные способности). - Происходит воспитание нравственных качеств, коммуникабельности. - Уровень заболеваемости, находится в пределах  нормы. - Родители заинтересованы в здоровьесбережении своих детей, охотно принимают участие в жизни ДОУ.       Таким образом, реализация всех направлений по формированию культуры здоровья, поможет решить  самую главную задачу дошкольного образования  – сохранить, поддержать и обогатить здоровье детей.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«Экспериментальная деятельность в детском саду»(человек)</dc:title>
  <dc:creator>ASUS</dc:creator>
  <cp:lastModifiedBy>Пользователь</cp:lastModifiedBy>
  <cp:revision>56</cp:revision>
  <cp:lastPrinted>2023-11-07T07:44:54Z</cp:lastPrinted>
  <dcterms:created xsi:type="dcterms:W3CDTF">2019-05-28T15:45:15Z</dcterms:created>
  <dcterms:modified xsi:type="dcterms:W3CDTF">2023-12-13T06:51:49Z</dcterms:modified>
</cp:coreProperties>
</file>