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5615-0EE0-4BBE-814A-AF0E5BE363FF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FB87-210C-4364-BA39-6681226AA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4C16-A05B-48EA-BCB2-9565510C7FF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53A5-34A3-45C0-9B81-DC30DFEB8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A5B8-8095-41B1-9575-459AD0CB54EC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0572-DA24-4B42-980B-D3A30F50C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25E2-12F7-4A76-860C-818544AB3836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7BD2-491A-4577-8BDF-1003A7C48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438C-27B1-4498-9878-FF641DC667B5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D9FD-E25C-47BD-89D9-8FE25EA6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C9EB-62DA-4ED3-AC1C-8F18DF40DC2B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FE1B-ADC4-48D0-806A-C8A4BADF0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8256-B136-4E69-BB0F-110FF8B02124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459D-A020-417B-8A05-D26F5F451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BA02-6932-433B-AFF3-6A58D40ECD28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92BA-A7C4-4B8B-9BAF-6D8BADE8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2C18-063E-49E8-BB71-ACFE9087FD37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E37D-DD43-4C27-92FB-038A5F82D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CA2E-5EC1-4F74-84F8-39D2DCB9B6F1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63E2F-77B0-4DA2-8333-6FE96235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41A1-2D8B-49A7-8C48-967320113A4A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1DAC-5280-482B-A48A-DC60D041E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D92E-EFA7-42C4-89B5-A4C4F7DB1EA8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B822-F24A-46A4-BCA5-8D6D9BE3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04D8-A79D-48CD-8A70-34BC2F7C766D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6093-F2B1-4A4D-8E89-ED6FFC43C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77D3-397B-4B3A-B18C-38D7C55D1557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7B1C-F890-4404-8F5B-6A1E6D0D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DED6-0A81-4DCF-9604-4F4964025DB5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7023-C8E7-4135-82A0-EB35B2149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4FC0-3469-4B06-81B4-551B92B61ED9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523A-3DCE-4542-A079-C7ECECB7D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4967-0EE6-440B-A155-6340B0A56335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CEFC-61EA-44AC-8E12-060336EBB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CD365-CCFB-4888-AB1F-3C13C38435CC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9D9AA-8BBB-4ACC-BC73-7A84FE63B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67" r:id="rId11"/>
    <p:sldLayoutId id="2147483656" r:id="rId12"/>
    <p:sldLayoutId id="2147483668" r:id="rId13"/>
    <p:sldLayoutId id="2147483655" r:id="rId14"/>
    <p:sldLayoutId id="2147483654" r:id="rId15"/>
    <p:sldLayoutId id="2147483653" r:id="rId16"/>
    <p:sldLayoutId id="214748365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131888" y="1789113"/>
            <a:ext cx="8323262" cy="1646237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Мастер-класс </a:t>
            </a:r>
            <a:br>
              <a:rPr lang="ru-RU" sz="3600" b="1" smtClean="0"/>
            </a:br>
            <a:r>
              <a:rPr lang="ru-RU" sz="3600" b="1" smtClean="0"/>
              <a:t>«Педагог без стресса и тревог»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792288" y="447675"/>
            <a:ext cx="6927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 учреждение-детский сад третьей категории № 16 "Аленка"</a:t>
            </a:r>
          </a:p>
          <a:p>
            <a:pPr algn="ctr"/>
            <a:r>
              <a:rPr lang="ru-RU" b="1" u="sng"/>
              <a:t/>
            </a:r>
            <a:br>
              <a:rPr lang="ru-RU" b="1" u="sng"/>
            </a:br>
            <a:endParaRPr lang="en-US" b="1" u="sng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535613" y="4605338"/>
            <a:ext cx="379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</a:rPr>
              <a:t>Воспитатель: Никифорова А.И.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2"/>
          <p:cNvSpPr>
            <a:spLocks noGrp="1"/>
          </p:cNvSpPr>
          <p:nvPr>
            <p:ph type="body" idx="4294967295"/>
          </p:nvPr>
        </p:nvSpPr>
        <p:spPr>
          <a:xfrm>
            <a:off x="581025" y="661988"/>
            <a:ext cx="9358313" cy="558641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  <a:defRPr/>
            </a:pPr>
            <a:r>
              <a:rPr lang="ru-RU" b="1" i="1" smtClean="0"/>
              <a:t>Упражнение «Руки»</a:t>
            </a:r>
            <a:endParaRPr lang="ru-RU" b="1" smtClean="0"/>
          </a:p>
          <a:p>
            <a:pPr marL="0" indent="0"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  <a:r>
              <a:rPr lang="ru-RU" b="1" smtClean="0"/>
              <a:t> снятие усталости, установление психического равновесия.</a:t>
            </a:r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608013" y="1925638"/>
            <a:ext cx="6116637" cy="2808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3067050" y="539750"/>
            <a:ext cx="4256088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b="1" i="1">
                <a:solidFill>
                  <a:schemeClr val="bg1"/>
                </a:solidFill>
              </a:rPr>
              <a:t>Упражнение «Руки"</a:t>
            </a:r>
            <a:endParaRPr lang="ru-RU" b="1">
              <a:solidFill>
                <a:schemeClr val="bg1"/>
              </a:solidFill>
            </a:endParaRPr>
          </a:p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58838" y="2241550"/>
            <a:ext cx="54705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ТЕХНИКА ВЫПОЛНЕНИЯ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: Сядьте поудобней. Вытяните ноги, свесьте руки. Постарайтесь представить себе, что энергия усталости вытекает из кистей рук на землю: вот она струится от головы к плечам, перетекает по предплечьям, устремляется к кистям и через кончики пальцев просачивается вниз, в землю. Вы отчётливо физически ощущаете тёплую тяжесть, скользящую по вашим рукам. Посидите так 1-2 минуты, а затем слегка потрясите кистями рук.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1989138"/>
            <a:ext cx="2081213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2"/>
          <p:cNvSpPr>
            <a:spLocks noGrp="1"/>
          </p:cNvSpPr>
          <p:nvPr>
            <p:ph type="body" idx="4294967295"/>
          </p:nvPr>
        </p:nvSpPr>
        <p:spPr>
          <a:xfrm>
            <a:off x="581025" y="661988"/>
            <a:ext cx="9358313" cy="558641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  <a:defRPr/>
            </a:pPr>
            <a:endParaRPr lang="ru-RU" sz="2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endParaRPr lang="ru-RU" sz="2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  <a:r>
              <a:rPr lang="ru-RU" b="1" smtClean="0"/>
              <a:t> расслабление, релаксация, снятие физического и психического напряжения.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17813" y="571500"/>
            <a:ext cx="4256087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Антистрессовый массаж</a:t>
            </a:r>
          </a:p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57225" y="2451100"/>
            <a:ext cx="8237538" cy="298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25500" y="2533650"/>
            <a:ext cx="77200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ТЕХНИКА ВЫПОЛНЕНИЯ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Встаньте прямо. Дыхание свободное.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встряхнуть кисти рук,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скребущие движения пальцами по волосистой части головы к макушке,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постукивающие движения пальцами по волосистой части головы к макушке,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«потянуть» себя за волосы,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поглаживание в области затылка и шеи,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поглаживание лба от середины к вискам,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пощипывание бровей,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постукивание по закрытым векам,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постукивание по скулам до ушей,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«потянуть» себя за уши,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заткнуть пальцами уши, несколько раз нажать,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ладони на уши, постукать по затылку,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- постукивание от ушей к подбородку.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2"/>
          <p:cNvSpPr>
            <a:spLocks noGrp="1"/>
          </p:cNvSpPr>
          <p:nvPr>
            <p:ph type="body" idx="4294967295"/>
          </p:nvPr>
        </p:nvSpPr>
        <p:spPr>
          <a:xfrm>
            <a:off x="581025" y="661988"/>
            <a:ext cx="9358313" cy="558641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  <a:defRPr/>
            </a:pPr>
            <a:endParaRPr lang="ru-RU" sz="2400" b="1" u="sng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endParaRPr lang="ru-RU" sz="2400" b="1" u="sng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  <a:r>
              <a:rPr lang="ru-RU" b="1" smtClean="0"/>
              <a:t> позитивный настрой на лучшее, придание уверенности себе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728913" y="539750"/>
            <a:ext cx="4256087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Позитивные мысли</a:t>
            </a:r>
          </a:p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57225" y="2451100"/>
            <a:ext cx="8237538" cy="298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5500" y="2533650"/>
            <a:ext cx="772001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ТЕХНИКА ВЫПОЛНЕНИЯ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ru-RU" sz="1200" i="1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Я спокоен, я выдержан», «Я верю в свои силы», «Я доброжелателен» </a:t>
            </a:r>
            <a:r>
              <a:rPr lang="ru-RU" sz="1200" i="1">
                <a:solidFill>
                  <a:schemeClr val="bg1"/>
                </a:solidFill>
                <a:latin typeface="Times New Roman" pitchFamily="18" charset="0"/>
              </a:rPr>
              <a:t>(проговаривание всеми участниками мастер-класса)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, повторите несколько раз эти формулы самовнушения. Утренний психологический настрой поможет вам преодолеть возникающие препятствия, пережить огорчения.</a:t>
            </a:r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Радостно скажите: «Доброе утро» себе, своим родным и близким </a:t>
            </a:r>
            <a:r>
              <a:rPr lang="ru-RU" sz="1200" i="1">
                <a:solidFill>
                  <a:schemeClr val="bg1"/>
                </a:solidFill>
                <a:latin typeface="Times New Roman" pitchFamily="18" charset="0"/>
              </a:rPr>
              <a:t>(проговаривание всеми участниками мастер-класса)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, с улыбкой приветствуйте детей, родителей, сотрудников. Улыбка - залог хорошего настроения. А настроение, как известно, передается. Так давайте, передавать друг другу только хорошее настроение. Пожелайте всем «Добра, Любви и Гармонии». Пусть всегда вашими спутниками в жизни будут: Вера, Надежда, Любовь, Доброта. И главное, улыбнитесь! </a:t>
            </a:r>
            <a:r>
              <a:rPr lang="ru-RU" sz="1200" i="1">
                <a:solidFill>
                  <a:schemeClr val="bg1"/>
                </a:solidFill>
                <a:latin typeface="Times New Roman" pitchFamily="18" charset="0"/>
              </a:rPr>
              <a:t>(выполнение всеми участниками мастер-класса – все берутся за руки и улыбаются друг другу)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20725" y="827088"/>
            <a:ext cx="85534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Жила-была в царстве-королевстве одна прекрасная волшебница. По всей округе славилась она своей силой. Если придёт к ней фея, утратившая свою светимость, - волшебница одним словом поселит в душу феи любовь к себе и фея снова засияет. Так и жила волшебница долго-долго, отдавая всю себя без остатка.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 начала замечать как-то волшебница, что сила её иссякает, а поддержка друзей не помогает. И решила она отправится в дальнее странствие в поисках мудрости, чтобы понять, что с ней случилось и восстановить свою силу.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пути она встретила солнечного зайчика и удивилась, насколько он лёгок, сколько в нём счастья! А сама волшебница в тот момент чувствовала себя тяжёлой и несчастной.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спросила она у солнечного зайчика: каков твой секрет лёгкости?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Он ответил: а я ни к чему не привязываюсь сильно, потому что, если останусь на одном месте долго – произойдёт возгорание. Я легко и спокойно перемещаюсь с места на место и любуюсь всем вокруг, я радуют этому мгновению и там, где я побывал, остаётся тёплый шлейф моего присутствия.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Волшебница поблагодарила его, приняла его урок и отправилась дальше.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Теперь у неё было совсем другое состояние. Она, как ребёнок, скакала по тропинке, наслаждаясь прекрасным видом, вдыхая ароматы…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Следующий на пути у волшебницы встретился дух леса. Он материализовался в маленькое милое существо с большими добрыми глазами и сидел в позе лотоса на ветке дерева.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Волшебница поинтересовалась, в чём же заключается секрет счастья?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Дух леса ответил: я не пытаюсь помочь всем обитателям леса. Но помогаю лишь тем, кто меня об этом просит. А моя помощь идёт во благо лишь в том случае, когда есть равноценный взаимообмен. Когда мы все находимся в гармонии друг с другом – мы счастливы! А я не расходую свои силы понапрасну.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Волшебница поблагодарила духа леса и отправилась дальше. Но теперь она крепко задумалась, ведь и правда. Она постоянно чувствовала дисгармонию из-за того, что всю себя отдавала, часто не получая ничего взамен, даже благодарности. И решила волшебница с этих пор ценить себя больше!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Дойдя до подножья горы, волшебница взобралась на неё. Далее был лишь обрыв. И рядом с обрывом она увидела сказочную птицу с лицом девушки и яркой окраской.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Волшебница подошла к ней и спросила: скажи, сказочная птица, ты ведь знаешь в чём секрет свободы, ты же летаешь выше всех и куда-угодно можешь долететь?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Птица ей ответила: моя свобода заключается в том, что я умею всё отпускать. Когда я срываюсь и прыгаю с обрыва вниз, в моей голове нет ни одной мысли, я просто лечу. В эти мгновения я ощущаю жизнь. Есть только я и этот мир. И мы едины!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Полетели со мной!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в следующий момент сказочная птица и волшебница летели над лесами, полями, морями и счастью их не было предела!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 Сказка – ложь, да в ней намёк – красным девицам урок: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Если чувствуете упадок сил, выйдите из ситуации и посмотрите на всё со стороны;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Чтобы не «сгорать», - не отдавайтесь полностью чему-то одному, перемещайтесь, будьте лёгкими, как дети;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Почувствуйте важность взаимообмена, баланса и истощайте себя. Не стремитесь причинить добро всем, без их запроса;</a:t>
            </a:r>
          </a:p>
          <a:p>
            <a:pPr>
              <a:defRPr/>
            </a:pPr>
            <a:r>
              <a:rPr 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Знайте, что вы свободны и обладаете гораздо большим потенциалом, чем думаете. Главное – любить и чувствовать жизнь, отпускать всё, особенно свои мысли, верить в себя!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906713" y="231775"/>
            <a:ext cx="4256087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Терапевтическая сказка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2906713" y="231775"/>
            <a:ext cx="4256087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Терапевтическая сказка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77863" y="2686050"/>
          <a:ext cx="4221162" cy="2830513"/>
        </p:xfrm>
        <a:graphic>
          <a:graphicData uri="http://schemas.openxmlformats.org/presentationml/2006/ole">
            <p:oleObj spid="_x0000_s35844" name="Диаграмма" r:id="rId3" imgW="7543732" imgH="5057910" progId="MSGraph.Chart.8">
              <p:embed followColorScheme="full"/>
            </p:oleObj>
          </a:graphicData>
        </a:graphic>
      </p:graphicFrame>
      <p:graphicFrame>
        <p:nvGraphicFramePr>
          <p:cNvPr id="35875" name="Group 35"/>
          <p:cNvGraphicFramePr>
            <a:graphicFrameLocks noGrp="1"/>
          </p:cNvGraphicFramePr>
          <p:nvPr>
            <p:ph sz="quarter" idx="2"/>
          </p:nvPr>
        </p:nvGraphicFramePr>
        <p:xfrm>
          <a:off x="766763" y="1282700"/>
          <a:ext cx="4222750" cy="2316163"/>
        </p:xfrm>
        <a:graphic>
          <a:graphicData uri="http://schemas.openxmlformats.org/drawingml/2006/table">
            <a:tbl>
              <a:tblPr/>
              <a:tblGrid>
                <a:gridCol w="1063625"/>
                <a:gridCol w="315912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Кто из друзей всегда поднимает вам настроение?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Информация о чем для вас интереснее всего?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За каким занятием время летит незаметно?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Кто ваш самый любимый человек?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76" name="Group 36"/>
          <p:cNvGraphicFramePr>
            <a:graphicFrameLocks noGrp="1"/>
          </p:cNvGraphicFramePr>
          <p:nvPr>
            <p:ph sz="quarter" idx="3"/>
          </p:nvPr>
        </p:nvGraphicFramePr>
        <p:xfrm>
          <a:off x="782638" y="3609975"/>
          <a:ext cx="4222750" cy="1401763"/>
        </p:xfrm>
        <a:graphic>
          <a:graphicData uri="http://schemas.openxmlformats.org/drawingml/2006/table">
            <a:tbl>
              <a:tblPr/>
              <a:tblGrid>
                <a:gridCol w="1054100"/>
                <a:gridCol w="316865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Где пройдёт ваш идеальный отпуск?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Вспомни одну из самых счастливых минут в вашей жизни.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AutoShape 36"/>
          <p:cNvSpPr>
            <a:spLocks noChangeArrowheads="1"/>
          </p:cNvSpPr>
          <p:nvPr/>
        </p:nvSpPr>
        <p:spPr bwMode="auto">
          <a:xfrm>
            <a:off x="2736850" y="525463"/>
            <a:ext cx="4256088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«Моя идеальная жизнь»</a:t>
            </a:r>
          </a:p>
        </p:txBody>
      </p:sp>
      <p:sp>
        <p:nvSpPr>
          <p:cNvPr id="35874" name="AutoShape 4"/>
          <p:cNvSpPr>
            <a:spLocks noChangeArrowheads="1"/>
          </p:cNvSpPr>
          <p:nvPr/>
        </p:nvSpPr>
        <p:spPr bwMode="auto">
          <a:xfrm>
            <a:off x="5586413" y="1933575"/>
            <a:ext cx="4400550" cy="3186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6118225" y="2549525"/>
            <a:ext cx="38195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День выдался чудесный! Солнце светит, птицы поют, а волосы блестят на солнце. Вы гуляете с (А), разговаривая о (Б). Вдруг мобильный издаёт несколько диких павлиньих криков. Это шеф, который сообщает, что вам в три раза повысили зарплату за то, что вы (В). Затем звонит (Г) и говорит, что вы отправляетесь в (Д), чтобы отметить такое событие. Вы чувствуете себя примерно как (Е), только в 234 раза счастливее.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730250" y="1403350"/>
            <a:ext cx="8596313" cy="3881438"/>
          </a:xfrm>
        </p:spPr>
        <p:txBody>
          <a:bodyPr/>
          <a:lstStyle/>
          <a:p>
            <a:r>
              <a:rPr lang="ru-RU" smtClean="0"/>
              <a:t>           Таким образом, эмоционального напряжения можно избежать при проведении каждодневной, систематической работы в этом направлении, каждым педагогом и приложении ими определенных усилий. </a:t>
            </a:r>
          </a:p>
          <a:p>
            <a:r>
              <a:rPr lang="ru-RU" smtClean="0"/>
              <a:t>           При выполнении данных рекомендаций вы научитесь регулировать свое эмоциональное состояние, принимать взвешенные решения и воспринимать мир с радостью и оптимизмом. </a:t>
            </a:r>
          </a:p>
          <a:p>
            <a:r>
              <a:rPr lang="ru-RU" smtClean="0"/>
              <a:t>           Научитесь по возможности сразу сбрасывать негативные эмоции. Как это можно сделать в условиях работы в детском доме: - резко встать и пройтись; - быстро и резко написать или нарисовать что-то на доске или листе бумаги; - измалевать листок бумаги, измять и выбросить. 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752725" y="436563"/>
            <a:ext cx="4256088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ВЫВОДЫ: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3" descr="Зеленый фон с цветами для презентации (82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0" name="AutoShape 5" descr="Зеленый фон с цветами для презентации (82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2082800" y="741363"/>
            <a:ext cx="883126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Воспитатель - что это за слово</a:t>
            </a:r>
            <a:r>
              <a:rPr lang="en-US" i="1">
                <a:solidFill>
                  <a:schemeClr val="bg1"/>
                </a:solidFill>
              </a:rPr>
              <a:t>, почему так названо оно?</a:t>
            </a:r>
          </a:p>
          <a:p>
            <a:r>
              <a:rPr lang="en-US" i="1">
                <a:solidFill>
                  <a:schemeClr val="bg1"/>
                </a:solidFill>
              </a:rPr>
              <a:t>На слух кажется </a:t>
            </a:r>
            <a:r>
              <a:rPr lang="en-US" b="1" i="1">
                <a:solidFill>
                  <a:schemeClr val="bg1"/>
                </a:solidFill>
              </a:rPr>
              <a:t>такое простое</a:t>
            </a:r>
            <a:r>
              <a:rPr lang="en-US" i="1">
                <a:solidFill>
                  <a:schemeClr val="bg1"/>
                </a:solidFill>
              </a:rPr>
              <a:t>, но сколько смысла вложено в него!</a:t>
            </a:r>
          </a:p>
          <a:p>
            <a:r>
              <a:rPr lang="en-US" i="1">
                <a:solidFill>
                  <a:schemeClr val="bg1"/>
                </a:solidFill>
              </a:rPr>
              <a:t>Для начала </a:t>
            </a:r>
            <a:r>
              <a:rPr lang="en-US" b="1" i="1">
                <a:solidFill>
                  <a:schemeClr val="bg1"/>
                </a:solidFill>
              </a:rPr>
              <a:t>Воспитатель - это</a:t>
            </a:r>
            <a:r>
              <a:rPr lang="en-US" i="1">
                <a:solidFill>
                  <a:schemeClr val="bg1"/>
                </a:solidFill>
              </a:rPr>
              <a:t>, прежде всего, просто человек,</a:t>
            </a:r>
          </a:p>
          <a:p>
            <a:r>
              <a:rPr lang="en-US" i="1">
                <a:solidFill>
                  <a:schemeClr val="bg1"/>
                </a:solidFill>
              </a:rPr>
              <a:t>Любовь к детям – вот его дорога и не свернёт он с неё вовек!</a:t>
            </a:r>
          </a:p>
          <a:p>
            <a:r>
              <a:rPr lang="en-US" b="1" i="1">
                <a:solidFill>
                  <a:schemeClr val="bg1"/>
                </a:solidFill>
              </a:rPr>
              <a:t>Воспитатель - человек от Бога</a:t>
            </a:r>
            <a:r>
              <a:rPr lang="en-US" i="1">
                <a:solidFill>
                  <a:schemeClr val="bg1"/>
                </a:solidFill>
              </a:rPr>
              <a:t>, всё уже заложено в нё</a:t>
            </a:r>
            <a:r>
              <a:rPr lang="en-US" i="1" u="sng">
                <a:solidFill>
                  <a:schemeClr val="bg1"/>
                </a:solidFill>
              </a:rPr>
              <a:t>м</a:t>
            </a:r>
            <a:r>
              <a:rPr lang="en-US" i="1">
                <a:solidFill>
                  <a:schemeClr val="bg1"/>
                </a:solidFill>
              </a:rPr>
              <a:t>:</a:t>
            </a:r>
          </a:p>
          <a:p>
            <a:r>
              <a:rPr lang="en-US" i="1">
                <a:solidFill>
                  <a:schemeClr val="bg1"/>
                </a:solidFill>
              </a:rPr>
              <a:t>Доброта, чистота, вера в каждого и ещё забота обо всём!</a:t>
            </a:r>
          </a:p>
          <a:p>
            <a:r>
              <a:rPr lang="en-US" b="1" i="1">
                <a:solidFill>
                  <a:schemeClr val="bg1"/>
                </a:solidFill>
              </a:rPr>
              <a:t>Воспитатель</a:t>
            </a:r>
            <a:r>
              <a:rPr lang="en-US" i="1">
                <a:solidFill>
                  <a:schemeClr val="bg1"/>
                </a:solidFill>
              </a:rPr>
              <a:t> - человек-профессионал, ему знакомы и теория, и практика,</a:t>
            </a:r>
          </a:p>
          <a:p>
            <a:r>
              <a:rPr lang="en-US" i="1">
                <a:solidFill>
                  <a:schemeClr val="bg1"/>
                </a:solidFill>
              </a:rPr>
              <a:t>Своё сердце он детям отдал – для него это и реальность, и романтика!</a:t>
            </a:r>
            <a:endParaRPr lang="ru-RU" i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1038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Arial" charset="0"/>
              </a:rPr>
              <a:t>Актуальность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39788" y="1497013"/>
            <a:ext cx="8596312" cy="452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         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382713" y="1806575"/>
            <a:ext cx="7832725" cy="28479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739900" y="1933575"/>
            <a:ext cx="70977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Не секрет, что наша профессия требует определённых сил, энергии, самоотдачи…. Мы – педагоги, те, которые каждый день общаются и взаимодействуют с детьми, знаем, сколько нужно терпения, усилий, знаний, даже смекалки и интуиции, чтобы дать ребёнку знания, привить ему необходимые навыки, воспитать определённые качества. Многому мы учим наших воспитанников и при этом умело направляем их, чтобы дети всё это делали с удовольствием! Очень тяжело работать с родителями. Мы должны быть с ними терпеливы, корректны, выдержаны. Мы такими обязаны быть – это наша профессия. </a:t>
            </a:r>
          </a:p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Однако, в течение последних десятилетий особенно острой стала проблема сохранения не только здоровья детей, но и психического здоровья педагога в образовательном учреждении. В связи с этим организация работы по сохранению психического здоровья педагогов является одной из наиболее актуальных задач современной системы образования, а проблема эмоциональной саморегуляции и стрессоустойчивости – одной из важнейших проблем, актуальных для личностного и профессионального развития современного педагога. </a:t>
            </a:r>
          </a:p>
          <a:p>
            <a:pPr>
              <a:spcBef>
                <a:spcPct val="50000"/>
              </a:spcBef>
            </a:pPr>
            <a:endParaRPr lang="ru-RU" sz="1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960438" y="985838"/>
            <a:ext cx="8596312" cy="38814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ru-RU" b="1" u="sng" smtClean="0">
                <a:solidFill>
                  <a:schemeClr val="accent2"/>
                </a:solidFill>
              </a:rPr>
              <a:t>Цель:</a:t>
            </a:r>
            <a:r>
              <a:rPr lang="ru-RU" smtClean="0"/>
              <a:t> Обучение педагогов упражнениям сохранения и укрепления психофизиологического здоровья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Задачи:</a:t>
            </a:r>
          </a:p>
          <a:p>
            <a:pPr>
              <a:defRPr/>
            </a:pPr>
            <a:r>
              <a:rPr lang="ru-RU" smtClean="0"/>
              <a:t>Научить определять предстрессовое состояние</a:t>
            </a:r>
          </a:p>
          <a:p>
            <a:pPr>
              <a:defRPr/>
            </a:pPr>
            <a:r>
              <a:rPr lang="ru-RU" smtClean="0"/>
              <a:t>Научить педагогов рационально использовать психическую энергию.</a:t>
            </a:r>
          </a:p>
          <a:p>
            <a:pPr>
              <a:defRPr/>
            </a:pPr>
            <a:r>
              <a:rPr lang="ru-RU" smtClean="0"/>
              <a:t>Научить педагогов использовать приемы саморегуляции, релаксации и других способов снятия эмоционального напряжения.</a:t>
            </a:r>
          </a:p>
          <a:p>
            <a:pPr>
              <a:defRPr/>
            </a:pPr>
            <a:r>
              <a:rPr lang="ru-RU" smtClean="0"/>
              <a:t>Развивать позитивное отношения к себе, осознание собственной самоценности.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Объект 2"/>
          <p:cNvSpPr>
            <a:spLocks noGrp="1"/>
          </p:cNvSpPr>
          <p:nvPr>
            <p:ph idx="1"/>
          </p:nvPr>
        </p:nvSpPr>
        <p:spPr>
          <a:xfrm>
            <a:off x="677863" y="350838"/>
            <a:ext cx="10482262" cy="61087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24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1508" name="Organization Chart 4"/>
          <p:cNvGraphicFramePr>
            <a:graphicFrameLocks/>
          </p:cNvGraphicFramePr>
          <p:nvPr/>
        </p:nvGraphicFramePr>
        <p:xfrm>
          <a:off x="2901950" y="1023938"/>
          <a:ext cx="5486400" cy="4684712"/>
        </p:xfrm>
        <a:graphic>
          <a:graphicData uri="http://schemas.openxmlformats.org/drawingml/2006/compatibility">
            <com:legacyDrawing xmlns:com="http://schemas.openxmlformats.org/drawingml/2006/compatibility" spid="_x0000_s2150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77863" y="141288"/>
            <a:ext cx="8596312" cy="53657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Разминочные упражнения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81025" y="661988"/>
            <a:ext cx="9358313" cy="558641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 b="1" i="1" smtClean="0">
                <a:solidFill>
                  <a:srgbClr val="404040"/>
                </a:solidFill>
              </a:rPr>
              <a:t>Тест «Крепкие ли у Вас нервы?»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1. Вы ощущаете прилив энергии только при стрессе?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2. Вы считаете свою работу важной и значительной?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3. У вас есть хорошие друзья, с которыми вы можете выговориться?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4. Вы можете по-настоящему «отключиться» в конце недели?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5. Занимаетесь ли вы регулярно (не менее одного раза в неделю) спортом?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6. Вы хорошо засыпаете и спите всю ночь напролет спокойно?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7. Вы находите взаимопонимание с коллегами по работе?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8. У вас нормальные масса тела и давление?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9. Вас нелегко вывести из себя?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10. У вас есть дела которых вы ждете с радостью (хобби, спорт, др.)?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11. Вы уделяете себе ежедневно хотя бы полчаса времени?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12. Вы живете в спокойном районе?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13. Во время приема пищи вы успеваете по-настоящему насладиться едой?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14. Вы выходите каждый день хотя бы на полчаса на свежий воздух?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15. Вы едите много цельнозерновых продуктов?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16. Вы - творческий человек?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17. Вы регулярно медитируете и расслабляетесь?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18. Вы смеетесь часто и охотно?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19. Можете ли вы, когда нужно, твердо сказать «нет»?</a:t>
            </a:r>
          </a:p>
          <a:p>
            <a:pPr>
              <a:lnSpc>
                <a:spcPct val="80000"/>
              </a:lnSpc>
              <a:buFont typeface="Wingdings 3" pitchFamily="18" charset="2"/>
              <a:buChar char=""/>
            </a:pPr>
            <a:r>
              <a:rPr lang="ru-RU" sz="1000" smtClean="0">
                <a:solidFill>
                  <a:srgbClr val="404040"/>
                </a:solidFill>
              </a:rPr>
              <a:t>20. Вам удается иногда заставить других людей согласиться с вами?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246813" y="1852613"/>
            <a:ext cx="3479800" cy="3521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34138" y="1965325"/>
            <a:ext cx="32051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200" i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КЛЮЧ ТЕСТА:</a:t>
            </a:r>
          </a:p>
          <a:p>
            <a:pPr>
              <a:defRPr/>
            </a:pPr>
            <a:r>
              <a:rPr lang="ru-RU" sz="1200" i="1">
                <a:solidFill>
                  <a:schemeClr val="bg1"/>
                </a:solidFill>
                <a:latin typeface="Times New Roman" pitchFamily="18" charset="0"/>
              </a:rPr>
              <a:t>Если ВЫ ответили "НЕТ" на 9 вопросов или меньше, то Вы достаточно спокойны в повседневной жизни. Даже если иногда нервничаете, тем не менее Вам удаётся снимать напряжение, которое могло бы нанести вред Вашему здоровью. Всё в порядке. Поздравляю!</a:t>
            </a:r>
          </a:p>
          <a:p>
            <a:pPr>
              <a:defRPr/>
            </a:pPr>
            <a:endParaRPr lang="ru-RU" sz="1200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200" i="1">
                <a:solidFill>
                  <a:schemeClr val="bg1"/>
                </a:solidFill>
                <a:latin typeface="Times New Roman" pitchFamily="18" charset="0"/>
              </a:rPr>
              <a:t>А если Вы ответили "НЕТ" на 10 и больше, значит Вы испытываете в данный момент сильное напряжение. Вы мечтаете о покое, но не можете расслабиться, возможно, страдаете бессоницей. Это значит – настало время пересмотра Вашей жизненной позиции и активной борьбы с напряжением.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4875" y="579438"/>
            <a:ext cx="8596313" cy="536575"/>
          </a:xfrm>
        </p:spPr>
        <p:txBody>
          <a:bodyPr anchor="b"/>
          <a:lstStyle/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Практическая часть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4294967295"/>
          </p:nvPr>
        </p:nvSpPr>
        <p:spPr>
          <a:xfrm>
            <a:off x="606425" y="2246313"/>
            <a:ext cx="9358313" cy="4611687"/>
          </a:xfrm>
        </p:spPr>
        <p:txBody>
          <a:bodyPr/>
          <a:lstStyle/>
          <a:p>
            <a:pPr marL="0" indent="0"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  <a:r>
              <a:rPr lang="ru-RU" smtClean="0"/>
              <a:t> подавление отрицательных эмоций гнева, раздражения, повышенной тревожности.</a:t>
            </a:r>
          </a:p>
        </p:txBody>
      </p:sp>
      <p:sp>
        <p:nvSpPr>
          <p:cNvPr id="25603" name="AutoShape 6" descr="217-2-1024x699_1024_699-768x52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8" descr="217-2-1024x699_1024_699-768x52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10" descr="217-2-1024x699_1024_699-768x52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3325813" y="1433513"/>
            <a:ext cx="3706812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430588" y="1457325"/>
            <a:ext cx="33909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Упражнение «Пресс»</a:t>
            </a:r>
            <a:endParaRPr lang="ru-RU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736600" y="2994025"/>
            <a:ext cx="6215063" cy="1522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036638" y="3106738"/>
            <a:ext cx="5778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ТЕХНИКА ВЫПОЛНЕНИЯ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: Закройте глаза. Представить внутри груди мощный пресс, который движется сверху вниз, подавляя отрицательные эмоции и внутреннее напряжение. Важно добиться отчётливого ощущения физической тяжести пресса. Упражнение желательно повторить несколько раз в тихой обстановке.</a:t>
            </a: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2175" y="2713038"/>
            <a:ext cx="244475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idx="4294967295"/>
          </p:nvPr>
        </p:nvSpPr>
        <p:spPr>
          <a:xfrm>
            <a:off x="581025" y="661988"/>
            <a:ext cx="9358313" cy="558641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  <a:defRPr/>
            </a:pPr>
            <a:endParaRPr lang="ru-RU" b="1" i="1" smtClean="0"/>
          </a:p>
          <a:p>
            <a:pPr marL="0" indent="0" algn="ctr"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Цель:</a:t>
            </a:r>
            <a:r>
              <a:rPr lang="ru-RU" smtClean="0"/>
              <a:t> снятие напряжения, нейтрализация отрицательных эмоций, приведение себя в состояние воодушевления и свободы.</a:t>
            </a:r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720725" y="2330450"/>
            <a:ext cx="8237538" cy="1327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39800" y="2508250"/>
            <a:ext cx="7315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ТЕХНИКА ВЫПОЛНЕНИЯ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: Исходное положение — сидя, корпус выпрямлен, руки на коленях, в положении “замок”. Вдох, одновременно руки поднимаются над головой ладонями вперед. Задержка дыхания (2— 3 секунды), резкий выдох через рот, руки падают на колени</a:t>
            </a:r>
            <a:r>
              <a:rPr lang="ru-RU"/>
              <a:t>.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341688" y="460375"/>
            <a:ext cx="3706812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430588" y="1457325"/>
            <a:ext cx="33909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Упражнение «Пресс»</a:t>
            </a:r>
            <a:endParaRPr lang="ru-RU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040188" y="544513"/>
            <a:ext cx="2436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Упражнение “Замок”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3738563"/>
            <a:ext cx="2179637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54438"/>
            <a:ext cx="21526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Текст 2"/>
          <p:cNvSpPr>
            <a:spLocks noGrp="1"/>
          </p:cNvSpPr>
          <p:nvPr>
            <p:ph type="body" idx="4294967295"/>
          </p:nvPr>
        </p:nvSpPr>
        <p:spPr>
          <a:xfrm>
            <a:off x="581025" y="661988"/>
            <a:ext cx="9358313" cy="558641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  <a:defRPr/>
            </a:pPr>
            <a:endParaRPr lang="ru-RU" smtClean="0"/>
          </a:p>
          <a:p>
            <a:pPr marL="0" indent="0"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  <a:r>
              <a:rPr lang="ru-RU" smtClean="0"/>
              <a:t> снятие напряжения, нейтрализация отрицательных эмоций, приведение себя в состояние воодушевления и свободы.</a:t>
            </a:r>
          </a:p>
        </p:txBody>
      </p:sp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525463" y="1885950"/>
            <a:ext cx="8237537" cy="1327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42963" y="2063750"/>
            <a:ext cx="7315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ТЕХНИКА ВЫПОЛНЕНИЯ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: Сделать выдох, затем медленно глубокий вдох и задержать дыхание. Затем на выдохе выкрикнуть любые слова, пришедшие в голову, а если нет слов — издать резкий звук, например, “Ух!”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244850" y="444500"/>
            <a:ext cx="4256088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279775" y="552450"/>
            <a:ext cx="421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Упражнение “Голосовая разрядка”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0" y="3300413"/>
            <a:ext cx="23971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2"/>
          <p:cNvSpPr>
            <a:spLocks noGrp="1"/>
          </p:cNvSpPr>
          <p:nvPr>
            <p:ph type="body" idx="4294967295"/>
          </p:nvPr>
        </p:nvSpPr>
        <p:spPr>
          <a:xfrm>
            <a:off x="557213" y="1271588"/>
            <a:ext cx="9358312" cy="5586412"/>
          </a:xfrm>
        </p:spPr>
        <p:txBody>
          <a:bodyPr/>
          <a:lstStyle/>
          <a:p>
            <a:pPr marL="0" indent="0">
              <a:defRPr/>
            </a:pPr>
            <a:r>
              <a:rPr lang="ru-RU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  <a:r>
              <a:rPr lang="ru-RU" smtClean="0"/>
              <a:t> снятие напряжения с лицевой мускулатуры.</a:t>
            </a:r>
          </a:p>
        </p:txBody>
      </p:sp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608013" y="1925638"/>
            <a:ext cx="8237537" cy="1327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3067050" y="539750"/>
            <a:ext cx="4256088" cy="574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b="1" i="1">
                <a:solidFill>
                  <a:schemeClr val="bg1"/>
                </a:solidFill>
              </a:rPr>
              <a:t>Упражнение "Муха"</a:t>
            </a:r>
            <a:endParaRPr lang="ru-RU" b="1">
              <a:solidFill>
                <a:schemeClr val="bg1"/>
              </a:solidFill>
            </a:endParaRPr>
          </a:p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42963" y="2063750"/>
            <a:ext cx="731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ТЕХНИКА ВЫПОЛНЕНИЯ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: Сядьте удобно: руки свободно положите на колени, плечи и голова опущены, глаза закрыты. Мысленно представьте, что на ваше лицо пытается сесть муха. Она садится то на нос, то на рот, то на лоб, то на глаза. Ваша задача: не открывая глаз, согнать назойливое насекомое.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3475038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75" y="3514725"/>
            <a:ext cx="20621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1752</Words>
  <Application>Microsoft Office PowerPoint</Application>
  <PresentationFormat>Произвольный</PresentationFormat>
  <Paragraphs>149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Trebuchet MS</vt:lpstr>
      <vt:lpstr>Wingdings 3</vt:lpstr>
      <vt:lpstr>Calibri</vt:lpstr>
      <vt:lpstr>Times New Roman</vt:lpstr>
      <vt:lpstr>Аспект</vt:lpstr>
      <vt:lpstr>Аспект</vt:lpstr>
      <vt:lpstr>Аспект</vt:lpstr>
      <vt:lpstr>Аспект</vt:lpstr>
      <vt:lpstr>Диаграмма</vt:lpstr>
      <vt:lpstr>Мастер-класс  «Педагог без стресса и тревог»</vt:lpstr>
      <vt:lpstr>Актуальность</vt:lpstr>
      <vt:lpstr>Слайд 3</vt:lpstr>
      <vt:lpstr>Слайд 4</vt:lpstr>
      <vt:lpstr>    Разминочные упражнения</vt:lpstr>
      <vt:lpstr>    Практическая часть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Саморегуляция</dc:title>
  <dc:creator>Максим филатов</dc:creator>
  <cp:lastModifiedBy>машундик</cp:lastModifiedBy>
  <cp:revision>35</cp:revision>
  <dcterms:created xsi:type="dcterms:W3CDTF">2019-03-18T10:11:44Z</dcterms:created>
  <dcterms:modified xsi:type="dcterms:W3CDTF">2023-11-29T16:03:45Z</dcterms:modified>
</cp:coreProperties>
</file>